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tags/tag18.xml" ContentType="application/vnd.openxmlformats-officedocument.presentationml.tags+xml"/>
  <Override PartName="/ppt/notesSlides/notesSlide23.xml" ContentType="application/vnd.openxmlformats-officedocument.presentationml.notesSlide+xml"/>
  <Override PartName="/ppt/tags/tag19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22.xml" ContentType="application/vnd.openxmlformats-officedocument.presentationml.tags+xml"/>
  <Override PartName="/ppt/notesSlides/notesSlide29.xml" ContentType="application/vnd.openxmlformats-officedocument.presentationml.notesSlide+xml"/>
  <Override PartName="/ppt/tags/tag23.xml" ContentType="application/vnd.openxmlformats-officedocument.presentationml.tags+xml"/>
  <Override PartName="/ppt/notesSlides/notesSlide3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25.xml" ContentType="application/vnd.openxmlformats-officedocument.presentationml.tags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9" r:id="rId1"/>
  </p:sldMasterIdLst>
  <p:notesMasterIdLst>
    <p:notesMasterId r:id="rId34"/>
  </p:notesMasterIdLst>
  <p:handoutMasterIdLst>
    <p:handoutMasterId r:id="rId35"/>
  </p:handoutMasterIdLst>
  <p:sldIdLst>
    <p:sldId id="611" r:id="rId2"/>
    <p:sldId id="612" r:id="rId3"/>
    <p:sldId id="574" r:id="rId4"/>
    <p:sldId id="575" r:id="rId5"/>
    <p:sldId id="576" r:id="rId6"/>
    <p:sldId id="613" r:id="rId7"/>
    <p:sldId id="578" r:id="rId8"/>
    <p:sldId id="614" r:id="rId9"/>
    <p:sldId id="616" r:id="rId10"/>
    <p:sldId id="633" r:id="rId11"/>
    <p:sldId id="581" r:id="rId12"/>
    <p:sldId id="582" r:id="rId13"/>
    <p:sldId id="617" r:id="rId14"/>
    <p:sldId id="583" r:id="rId15"/>
    <p:sldId id="618" r:id="rId16"/>
    <p:sldId id="619" r:id="rId17"/>
    <p:sldId id="634" r:id="rId18"/>
    <p:sldId id="635" r:id="rId19"/>
    <p:sldId id="620" r:id="rId20"/>
    <p:sldId id="621" r:id="rId21"/>
    <p:sldId id="622" r:id="rId22"/>
    <p:sldId id="628" r:id="rId23"/>
    <p:sldId id="602" r:id="rId24"/>
    <p:sldId id="586" r:id="rId25"/>
    <p:sldId id="623" r:id="rId26"/>
    <p:sldId id="587" r:id="rId27"/>
    <p:sldId id="604" r:id="rId28"/>
    <p:sldId id="625" r:id="rId29"/>
    <p:sldId id="608" r:id="rId30"/>
    <p:sldId id="630" r:id="rId31"/>
    <p:sldId id="631" r:id="rId32"/>
    <p:sldId id="632" r:id="rId33"/>
  </p:sldIdLst>
  <p:sldSz cx="9144000" cy="6858000" type="screen4x3"/>
  <p:notesSz cx="7315200" cy="9601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6AC"/>
    <a:srgbClr val="002060"/>
    <a:srgbClr val="008000"/>
    <a:srgbClr val="FF99FF"/>
    <a:srgbClr val="000000"/>
    <a:srgbClr val="C1E0FF"/>
    <a:srgbClr val="B5ECF9"/>
    <a:srgbClr val="007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9A5C7-7585-0143-8B9D-AA5336163FBF}" v="7" dt="2023-01-24T20:26:25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2" autoAdjust="0"/>
    <p:restoredTop sz="92925" autoAdjust="0"/>
  </p:normalViewPr>
  <p:slideViewPr>
    <p:cSldViewPr snapToGrid="0">
      <p:cViewPr varScale="1">
        <p:scale>
          <a:sx n="119" d="100"/>
          <a:sy n="119" d="100"/>
        </p:scale>
        <p:origin x="1968" y="176"/>
      </p:cViewPr>
      <p:guideLst>
        <p:guide orient="horz" pos="3950"/>
        <p:guide pos="2257"/>
        <p:guide pos="4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5184"/>
    </p:cViewPr>
  </p:sorterViewPr>
  <p:notesViewPr>
    <p:cSldViewPr snapToGrid="0">
      <p:cViewPr varScale="1">
        <p:scale>
          <a:sx n="83" d="100"/>
          <a:sy n="83" d="100"/>
        </p:scale>
        <p:origin x="5736" y="8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Clark" userId="8386f11d-aac6-4cfc-9b3b-2b64aed7b16f" providerId="ADAL" clId="{1C69A5C7-7585-0143-8B9D-AA5336163FBF}"/>
    <pc:docChg chg="modSld">
      <pc:chgData name="Kyle Clark" userId="8386f11d-aac6-4cfc-9b3b-2b64aed7b16f" providerId="ADAL" clId="{1C69A5C7-7585-0143-8B9D-AA5336163FBF}" dt="2023-01-24T20:26:25.006" v="6" actId="478"/>
      <pc:docMkLst>
        <pc:docMk/>
      </pc:docMkLst>
      <pc:sldChg chg="addSp delSp modSp modAnim">
        <pc:chgData name="Kyle Clark" userId="8386f11d-aac6-4cfc-9b3b-2b64aed7b16f" providerId="ADAL" clId="{1C69A5C7-7585-0143-8B9D-AA5336163FBF}" dt="2023-01-24T20:26:25.006" v="6" actId="478"/>
        <pc:sldMkLst>
          <pc:docMk/>
          <pc:sldMk cId="0" sldId="575"/>
        </pc:sldMkLst>
        <pc:spChg chg="mod">
          <ac:chgData name="Kyle Clark" userId="8386f11d-aac6-4cfc-9b3b-2b64aed7b16f" providerId="ADAL" clId="{1C69A5C7-7585-0143-8B9D-AA5336163FBF}" dt="2023-01-24T20:26:22.622" v="5" actId="1076"/>
          <ac:spMkLst>
            <pc:docMk/>
            <pc:sldMk cId="0" sldId="575"/>
            <ac:spMk id="14" creationId="{1710D58C-B2E4-FC46-906D-916B461B121A}"/>
          </ac:spMkLst>
        </pc:spChg>
        <pc:spChg chg="mod">
          <ac:chgData name="Kyle Clark" userId="8386f11d-aac6-4cfc-9b3b-2b64aed7b16f" providerId="ADAL" clId="{1C69A5C7-7585-0143-8B9D-AA5336163FBF}" dt="2023-01-24T20:26:22.622" v="5" actId="1076"/>
          <ac:spMkLst>
            <pc:docMk/>
            <pc:sldMk cId="0" sldId="575"/>
            <ac:spMk id="15" creationId="{E4F4FC8A-161A-CE48-B64A-CA3E6E482A44}"/>
          </ac:spMkLst>
        </pc:spChg>
        <pc:spChg chg="mod">
          <ac:chgData name="Kyle Clark" userId="8386f11d-aac6-4cfc-9b3b-2b64aed7b16f" providerId="ADAL" clId="{1C69A5C7-7585-0143-8B9D-AA5336163FBF}" dt="2023-01-24T20:26:12.387" v="2" actId="1076"/>
          <ac:spMkLst>
            <pc:docMk/>
            <pc:sldMk cId="0" sldId="575"/>
            <ac:spMk id="9225" creationId="{00000000-0000-0000-0000-000000000000}"/>
          </ac:spMkLst>
        </pc:spChg>
        <pc:spChg chg="mod">
          <ac:chgData name="Kyle Clark" userId="8386f11d-aac6-4cfc-9b3b-2b64aed7b16f" providerId="ADAL" clId="{1C69A5C7-7585-0143-8B9D-AA5336163FBF}" dt="2023-01-24T20:26:12.387" v="2" actId="1076"/>
          <ac:spMkLst>
            <pc:docMk/>
            <pc:sldMk cId="0" sldId="575"/>
            <ac:spMk id="9226" creationId="{00000000-0000-0000-0000-000000000000}"/>
          </ac:spMkLst>
        </pc:spChg>
        <pc:grpChg chg="mod">
          <ac:chgData name="Kyle Clark" userId="8386f11d-aac6-4cfc-9b3b-2b64aed7b16f" providerId="ADAL" clId="{1C69A5C7-7585-0143-8B9D-AA5336163FBF}" dt="2023-01-24T20:26:12.387" v="2" actId="1076"/>
          <ac:grpSpMkLst>
            <pc:docMk/>
            <pc:sldMk cId="0" sldId="575"/>
            <ac:grpSpMk id="3" creationId="{00000000-0000-0000-0000-000000000000}"/>
          </ac:grpSpMkLst>
        </pc:grpChg>
        <pc:grpChg chg="del">
          <ac:chgData name="Kyle Clark" userId="8386f11d-aac6-4cfc-9b3b-2b64aed7b16f" providerId="ADAL" clId="{1C69A5C7-7585-0143-8B9D-AA5336163FBF}" dt="2023-01-24T20:26:25.006" v="6" actId="478"/>
          <ac:grpSpMkLst>
            <pc:docMk/>
            <pc:sldMk cId="0" sldId="575"/>
            <ac:grpSpMk id="4" creationId="{00000000-0000-0000-0000-000000000000}"/>
          </ac:grpSpMkLst>
        </pc:grpChg>
        <pc:grpChg chg="add mod">
          <ac:chgData name="Kyle Clark" userId="8386f11d-aac6-4cfc-9b3b-2b64aed7b16f" providerId="ADAL" clId="{1C69A5C7-7585-0143-8B9D-AA5336163FBF}" dt="2023-01-24T20:26:22.622" v="5" actId="1076"/>
          <ac:grpSpMkLst>
            <pc:docMk/>
            <pc:sldMk cId="0" sldId="575"/>
            <ac:grpSpMk id="13" creationId="{DE6C8237-4CE4-3E4F-9042-48707CE0EEEC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2" tIns="47952" rIns="95902" bIns="47952" numCol="1" anchor="t" anchorCtr="0" compatLnSpc="1">
            <a:prstTxWarp prst="textNoShape">
              <a:avLst/>
            </a:prstTxWarp>
          </a:bodyPr>
          <a:lstStyle>
            <a:lvl1pPr defTabSz="959626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2" tIns="47952" rIns="95902" bIns="47952" numCol="1" anchor="t" anchorCtr="0" compatLnSpc="1">
            <a:prstTxWarp prst="textNoShape">
              <a:avLst/>
            </a:prstTxWarp>
          </a:bodyPr>
          <a:lstStyle>
            <a:lvl1pPr algn="r" defTabSz="959626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2" tIns="47952" rIns="95902" bIns="47952" numCol="1" anchor="b" anchorCtr="0" compatLnSpc="1">
            <a:prstTxWarp prst="textNoShape">
              <a:avLst/>
            </a:prstTxWarp>
          </a:bodyPr>
          <a:lstStyle>
            <a:lvl1pPr defTabSz="959626"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173"/>
            <a:ext cx="3169920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02" tIns="47952" rIns="95902" bIns="47952" numCol="1" anchor="b" anchorCtr="0" compatLnSpc="1">
            <a:prstTxWarp prst="textNoShape">
              <a:avLst/>
            </a:prstTxWarp>
          </a:bodyPr>
          <a:lstStyle>
            <a:lvl1pPr algn="r" defTabSz="959626">
              <a:defRPr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fld id="{8BC2E67B-4471-4856-978D-CB80E7306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2579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1" rIns="96621" bIns="48311" numCol="1" anchor="t" anchorCtr="0" compatLnSpc="1">
            <a:prstTxWarp prst="textNoShape">
              <a:avLst/>
            </a:prstTxWarp>
          </a:bodyPr>
          <a:lstStyle>
            <a:lvl1pPr algn="l" defTabSz="966312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Revised:</a:t>
            </a:r>
          </a:p>
          <a:p>
            <a:pPr>
              <a:defRPr/>
            </a:pPr>
            <a:r>
              <a:rPr lang="en-US" dirty="0"/>
              <a:t>02/2018</a:t>
            </a:r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3425" y="471488"/>
            <a:ext cx="3308350" cy="2481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90143" y="3116455"/>
            <a:ext cx="6534912" cy="604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1" rIns="96621" bIns="48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55648" y="9160489"/>
            <a:ext cx="3803904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1" rIns="96621" bIns="48311" numCol="1" anchor="t" anchorCtr="0" compatLnSpc="1">
            <a:prstTxWarp prst="textNoShape">
              <a:avLst/>
            </a:prstTxWarp>
          </a:bodyPr>
          <a:lstStyle>
            <a:lvl1pPr algn="ctr" defTabSz="966312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Preliminary Training for Drug Evaluation and Classification</a:t>
            </a:r>
          </a:p>
          <a:p>
            <a:pPr>
              <a:defRPr/>
            </a:pPr>
            <a:r>
              <a:rPr lang="en-US" dirty="0"/>
              <a:t>Alcohol As a Drug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59552" y="9160489"/>
            <a:ext cx="1755648" cy="3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21" tIns="48311" rIns="96621" bIns="48311" numCol="1" anchor="t" anchorCtr="0" compatLnSpc="1">
            <a:prstTxWarp prst="textNoShape">
              <a:avLst/>
            </a:prstTxWarp>
          </a:bodyPr>
          <a:lstStyle>
            <a:lvl1pPr algn="r" defTabSz="966312">
              <a:defRPr sz="1000"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Session 8</a:t>
            </a:r>
          </a:p>
          <a:p>
            <a:pPr>
              <a:defRPr/>
            </a:pPr>
            <a:r>
              <a:rPr lang="en-US" dirty="0"/>
              <a:t>Page </a:t>
            </a:r>
            <a:fld id="{8A146B3E-F649-43AB-A489-4C9801F0BE17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of 31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87680" y="3022017"/>
            <a:ext cx="633984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01115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lnSpc>
        <a:spcPct val="114000"/>
      </a:lnSpc>
      <a:spcBef>
        <a:spcPts val="6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7468">
              <a:lnSpc>
                <a:spcPct val="100000"/>
              </a:lnSpc>
              <a:spcBef>
                <a:spcPts val="0"/>
              </a:spcBef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1</a:t>
            </a:fld>
            <a:r>
              <a:rPr lang="en-US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4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10</a:t>
            </a:fld>
            <a:r>
              <a:rPr lang="en-US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80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11</a:t>
            </a:fld>
            <a:r>
              <a:rPr lang="en-US"/>
              <a:t> of 31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12</a:t>
            </a:fld>
            <a:r>
              <a:rPr lang="en-US"/>
              <a:t> of 31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13</a:t>
            </a:fld>
            <a:r>
              <a:rPr lang="en-US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42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14</a:t>
            </a:fld>
            <a:r>
              <a:rPr lang="en-US"/>
              <a:t> of 31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15</a:t>
            </a:fld>
            <a:r>
              <a:rPr lang="en-US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89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16</a:t>
            </a:fld>
            <a:r>
              <a:rPr lang="en-US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01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39925" y="204788"/>
            <a:ext cx="3292475" cy="2468562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24246" cy="60440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b="1" i="1" kern="1200" dirty="0">
              <a:solidFill>
                <a:schemeClr val="tx1"/>
              </a:solidFill>
              <a:effectLst/>
              <a:latin typeface="Arial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Detection and General Deterrence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59BE16A9-CA52-44D2-94CC-6A16D21288EF}" type="slidenum">
              <a:rPr lang="en-US" smtClean="0"/>
              <a:pPr>
                <a:defRPr/>
              </a:pPr>
              <a:t>17</a:t>
            </a:fld>
            <a:r>
              <a:rPr lang="en-US"/>
              <a:t> of 64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228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39925" y="230188"/>
            <a:ext cx="3292475" cy="2468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0646" y="3116455"/>
            <a:ext cx="6389077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DWI Detection and Standardized Field Sobriety Testing</a:t>
            </a:r>
          </a:p>
          <a:p>
            <a:pPr>
              <a:defRPr/>
            </a:pPr>
            <a:r>
              <a:rPr lang="en-US"/>
              <a:t>Detection and General Deterrence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2</a:t>
            </a:r>
          </a:p>
          <a:p>
            <a:pPr>
              <a:defRPr/>
            </a:pPr>
            <a:r>
              <a:rPr lang="en-US"/>
              <a:t>Page </a:t>
            </a:r>
            <a:fld id="{59BE16A9-CA52-44D2-94CC-6A16D21288EF}" type="slidenum">
              <a:rPr lang="en-US" smtClean="0"/>
              <a:pPr>
                <a:defRPr/>
              </a:pPr>
              <a:t>18</a:t>
            </a:fld>
            <a:r>
              <a:rPr lang="en-US"/>
              <a:t> of 64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02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19</a:t>
            </a:fld>
            <a:r>
              <a:rPr lang="en-US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60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40742" indent="-24074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  <a:defRPr/>
            </a:pPr>
            <a:endParaRPr lang="en-US" dirty="0">
              <a:latin typeface="+mn-lt"/>
              <a:ea typeface="ＭＳ Ｐゴシック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2</a:t>
            </a:fld>
            <a:r>
              <a:rPr lang="en-US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54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20</a:t>
            </a:fld>
            <a:r>
              <a:rPr lang="en-US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08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21</a:t>
            </a:fld>
            <a:r>
              <a:rPr lang="en-US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577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22</a:t>
            </a:fld>
            <a:r>
              <a:rPr lang="en-US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70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23</a:t>
            </a:fld>
            <a:r>
              <a:rPr lang="en-US"/>
              <a:t> of 31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Times New Roman"/>
              <a:buChar char="•"/>
              <a:tabLst>
                <a:tab pos="457200" algn="l"/>
              </a:tabLst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24</a:t>
            </a:fld>
            <a:r>
              <a:rPr lang="en-US"/>
              <a:t> of 31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25</a:t>
            </a:fld>
            <a:r>
              <a:rPr lang="en-US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682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26</a:t>
            </a:fld>
            <a:r>
              <a:rPr lang="en-US"/>
              <a:t> of 31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27</a:t>
            </a:fld>
            <a:r>
              <a:rPr lang="en-US"/>
              <a:t> of 31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i="1" baseline="0" dirty="0">
              <a:latin typeface="+mn-lt"/>
              <a:ea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28</a:t>
            </a:fld>
            <a:r>
              <a:rPr lang="en-US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46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29</a:t>
            </a:fld>
            <a:r>
              <a:rPr lang="en-US"/>
              <a:t> of 31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3</a:t>
            </a:fld>
            <a:r>
              <a:rPr lang="en-US"/>
              <a:t> of 31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30</a:t>
            </a:fld>
            <a:r>
              <a:rPr lang="en-US"/>
              <a:t> of 31</a:t>
            </a:r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31</a:t>
            </a:fld>
            <a:r>
              <a:rPr lang="en-US"/>
              <a:t> of 31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32</a:t>
            </a:fld>
            <a:r>
              <a:rPr lang="en-US"/>
              <a:t> of 31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4</a:t>
            </a:fld>
            <a:r>
              <a:rPr lang="en-US"/>
              <a:t> of 31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5</a:t>
            </a:fld>
            <a:r>
              <a:rPr lang="en-US"/>
              <a:t> of 31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6</a:t>
            </a:fld>
            <a:r>
              <a:rPr lang="en-US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607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471488"/>
            <a:ext cx="3308350" cy="2481262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endParaRPr lang="en-US" b="1" i="1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7</a:t>
            </a:fld>
            <a:r>
              <a:rPr lang="en-US"/>
              <a:t> of 31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8</a:t>
            </a:fld>
            <a:r>
              <a:rPr lang="en-US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4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3425" y="471488"/>
            <a:ext cx="3308350" cy="2481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Revised:</a:t>
            </a:r>
          </a:p>
          <a:p>
            <a:pPr>
              <a:defRPr/>
            </a:pPr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Preliminary Training for Drug Evaluation and Classification</a:t>
            </a:r>
          </a:p>
          <a:p>
            <a:pPr>
              <a:defRPr/>
            </a:pPr>
            <a:r>
              <a:rPr lang="en-US"/>
              <a:t>Alcohol As a Drug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Session 8</a:t>
            </a:r>
          </a:p>
          <a:p>
            <a:pPr>
              <a:defRPr/>
            </a:pPr>
            <a:r>
              <a:rPr lang="en-US"/>
              <a:t>Page </a:t>
            </a:r>
            <a:fld id="{8A146B3E-F649-43AB-A489-4C9801F0BE17}" type="slidenum">
              <a:rPr lang="en-US" smtClean="0"/>
              <a:pPr>
                <a:defRPr/>
              </a:pPr>
              <a:t>9</a:t>
            </a:fld>
            <a:r>
              <a:rPr lang="en-US"/>
              <a:t> of 31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6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1" y="1862153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863601"/>
            <a:ext cx="3381375" cy="374767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AB4B-8C3C-40B1-B2E1-8B326641C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D9049F-57DD-4E4E-98D5-63619AA61663}"/>
              </a:ext>
            </a:extLst>
          </p:cNvPr>
          <p:cNvGrpSpPr/>
          <p:nvPr userDrawn="1"/>
        </p:nvGrpSpPr>
        <p:grpSpPr>
          <a:xfrm>
            <a:off x="1680324" y="5325672"/>
            <a:ext cx="5783353" cy="1066909"/>
            <a:chOff x="1849343" y="5325672"/>
            <a:chExt cx="5783353" cy="1066909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3187464-8CA5-4198-A5F9-BE08755AB5C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769" y="5325672"/>
              <a:ext cx="1109027" cy="106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75CE8E-D6D6-4ECB-A2F9-1F18975094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053" y="5479499"/>
              <a:ext cx="1136643" cy="7592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C8D2334-75AF-4C00-BF24-6FABF96D6F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9343" y="5619374"/>
              <a:ext cx="1199169" cy="479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28919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D4AE-3C05-49D8-B2ED-EB10BCE5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2F96FC-ABC6-4560-B32B-62D03CF042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6D7E1C-2EB5-4A69-A646-E60FB20384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/>
            </a:lvl1pPr>
            <a:lvl2pPr>
              <a:lnSpc>
                <a:spcPct val="100000"/>
              </a:lnSpc>
              <a:spcAft>
                <a:spcPts val="1200"/>
              </a:spcAft>
              <a:defRPr/>
            </a:lvl2pPr>
            <a:lvl3pPr>
              <a:lnSpc>
                <a:spcPct val="100000"/>
              </a:lnSpc>
              <a:spcAft>
                <a:spcPts val="1200"/>
              </a:spcAft>
              <a:defRPr/>
            </a:lvl3pPr>
            <a:lvl4pPr>
              <a:lnSpc>
                <a:spcPct val="100000"/>
              </a:lnSpc>
              <a:spcAft>
                <a:spcPts val="12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1851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5C12D4F4-8E4C-42F9-932B-9E81ADC6F5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3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127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>
          <a:xfrm>
            <a:off x="6835775" y="64325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b="1">
                <a:solidFill>
                  <a:schemeClr val="bg1"/>
                </a:solidFill>
                <a:ea typeface="ＭＳ Ｐゴシック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8-</a:t>
            </a:r>
            <a:fld id="{7EA68070-1F48-4B44-AA45-E39A1FC70B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28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82296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83782"/>
            <a:ext cx="1708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3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293CF-47CF-4360-A4CF-A4A8D772425E}"/>
              </a:ext>
            </a:extLst>
          </p:cNvPr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B5515-6603-4FF6-880A-DBCE1D8D5483}"/>
              </a:ext>
            </a:extLst>
          </p:cNvPr>
          <p:cNvSpPr txBox="1"/>
          <p:nvPr/>
        </p:nvSpPr>
        <p:spPr>
          <a:xfrm>
            <a:off x="72991" y="28991"/>
            <a:ext cx="3081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Session 8-Alcohol as a Drug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65B67-E349-4B33-8920-891BD60CF5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025A2-6565-48F6-AC3E-BA7323E4550E}"/>
              </a:ext>
            </a:extLst>
          </p:cNvPr>
          <p:cNvSpPr txBox="1"/>
          <p:nvPr/>
        </p:nvSpPr>
        <p:spPr>
          <a:xfrm>
            <a:off x="0" y="6515325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Preliminary Training for DEC Program</a:t>
            </a:r>
          </a:p>
        </p:txBody>
      </p:sp>
    </p:spTree>
    <p:extLst>
      <p:ext uri="{BB962C8B-B14F-4D97-AF65-F5344CB8AC3E}">
        <p14:creationId xmlns:p14="http://schemas.microsoft.com/office/powerpoint/2010/main" val="3771343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</p:sldLayoutIdLst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76263" indent="-376238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Arial" panose="020B0604020202020204" pitchFamily="34" charset="0"/>
        <a:buChar char="•"/>
        <a:defRPr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14400" indent="-35560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Wingdings 2" panose="05020102010507070707" pitchFamily="18" charset="2"/>
        <a:buChar char="P"/>
        <a:defRPr sz="2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143000" indent="-355600" algn="l" defTabSz="914400" rtl="0" eaLnBrk="1" latinLnBrk="0" hangingPunct="1">
        <a:lnSpc>
          <a:spcPct val="100000"/>
        </a:lnSpc>
        <a:spcBef>
          <a:spcPts val="200"/>
        </a:spcBef>
        <a:spcAft>
          <a:spcPts val="1200"/>
        </a:spcAft>
        <a:buClrTx/>
        <a:buFont typeface="Courier New" panose="02070309020205020404" pitchFamily="49" charset="0"/>
        <a:buChar char="o"/>
        <a:defRPr sz="2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hyperlink" Target="http://daisysdeadair.blogspot.com/2012_12_01_archive.html" TargetMode="Externa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hyperlink" Target="http://www.jmmnews.com/why-do-people-enjoy-getting-drunk-so-much-a-bakhtinian-perspective/" TargetMode="Externa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92175" y="1523747"/>
            <a:ext cx="3556000" cy="854075"/>
          </a:xfrm>
        </p:spPr>
        <p:txBody>
          <a:bodyPr/>
          <a:lstStyle/>
          <a:p>
            <a:pPr algn="r"/>
            <a:r>
              <a:rPr lang="en-US" altLang="en-US" dirty="0"/>
              <a:t>Session 8 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491641" y="2358772"/>
            <a:ext cx="40338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3200" b="1" dirty="0">
                <a:solidFill>
                  <a:schemeClr val="accent3"/>
                </a:solidFill>
                <a:latin typeface="+mj-lt"/>
                <a:ea typeface="+mn-ea"/>
              </a:rPr>
              <a:t>Alcohol as a Drug</a:t>
            </a:r>
          </a:p>
        </p:txBody>
      </p:sp>
      <p:pic>
        <p:nvPicPr>
          <p:cNvPr id="11" name="Picture 7" descr="http://1.bp.blogspot.com/__EkSKuEqW5Q/TM9tRgCR45I/AAAAAAAAAlA/LVZPbnXHLEU/s400/alcohol_dru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458" y="1561278"/>
            <a:ext cx="3059966" cy="318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854C095-4F58-4FA7-80E9-C56E2A0EC682}"/>
              </a:ext>
            </a:extLst>
          </p:cNvPr>
          <p:cNvGrpSpPr/>
          <p:nvPr/>
        </p:nvGrpSpPr>
        <p:grpSpPr>
          <a:xfrm>
            <a:off x="1680324" y="5325672"/>
            <a:ext cx="5783353" cy="1066909"/>
            <a:chOff x="1849343" y="5325672"/>
            <a:chExt cx="5783353" cy="1066909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95C96C1B-8BEF-4664-BA92-C4A02788991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7769" y="5325672"/>
              <a:ext cx="1109027" cy="106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C346F31-DE60-49EA-A4BD-42A07B2A13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053" y="5479499"/>
              <a:ext cx="1136643" cy="75925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338188B-64C0-42E8-90FE-6C4BB78A9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49343" y="5619374"/>
              <a:ext cx="1199169" cy="47950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9018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dirty="0"/>
              <a:t>Absorption of Alcohol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192588" y="1752600"/>
          <a:ext cx="327501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001416" imgH="2514600" progId="MS_ClipArt_Gallery.2">
                  <p:embed/>
                </p:oleObj>
              </mc:Choice>
              <mc:Fallback>
                <p:oleObj name="Clip" r:id="rId4" imgW="2001416" imgH="2514600" progId="MS_ClipArt_Gallery.2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1752600"/>
                        <a:ext cx="3275012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7315200" y="2438400"/>
            <a:ext cx="381000" cy="15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3581400" y="5562600"/>
            <a:ext cx="1295400" cy="228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644101">
            <a:off x="4953000" y="5486400"/>
            <a:ext cx="609600" cy="457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1118972">
            <a:off x="7086600" y="4191000"/>
            <a:ext cx="838200" cy="457200"/>
          </a:xfrm>
          <a:prstGeom prst="rightArrow">
            <a:avLst>
              <a:gd name="adj1" fmla="val 29528"/>
              <a:gd name="adj2" fmla="val 524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118972">
            <a:off x="7391400" y="3200400"/>
            <a:ext cx="838200" cy="457200"/>
          </a:xfrm>
          <a:prstGeom prst="rightArrow">
            <a:avLst>
              <a:gd name="adj1" fmla="val 29528"/>
              <a:gd name="adj2" fmla="val 524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 rot="4486666">
            <a:off x="6235700" y="4916488"/>
            <a:ext cx="838200" cy="457200"/>
          </a:xfrm>
          <a:prstGeom prst="rightArrow">
            <a:avLst>
              <a:gd name="adj1" fmla="val 29528"/>
              <a:gd name="adj2" fmla="val 524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1118972" flipH="1">
            <a:off x="5184775" y="3027363"/>
            <a:ext cx="914400" cy="457200"/>
          </a:xfrm>
          <a:prstGeom prst="rightArrow">
            <a:avLst>
              <a:gd name="adj1" fmla="val 29528"/>
              <a:gd name="adj2" fmla="val 571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575969" y="2816963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FF0D0D"/>
                </a:solidFill>
                <a:latin typeface="+mj-lt"/>
              </a:rPr>
              <a:t>20%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172200" y="14986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0D0D"/>
                </a:solidFill>
                <a:latin typeface="+mj-lt"/>
              </a:rPr>
              <a:t>20%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7917656" y="4445021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FF0D0D"/>
                </a:solidFill>
                <a:latin typeface="+mj-lt"/>
              </a:rPr>
              <a:t>20%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346825" y="55530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0D0D"/>
                </a:solidFill>
                <a:latin typeface="+mj-lt"/>
              </a:rPr>
              <a:t>20%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092325" y="5486400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+mj-lt"/>
              </a:rPr>
              <a:t>Pylorus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411735" y="1905000"/>
            <a:ext cx="1703993" cy="7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+mj-lt"/>
              </a:rPr>
              <a:t>Stomach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+mj-lt"/>
              </a:rPr>
              <a:t>Walls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H="1">
            <a:off x="7158038" y="2387600"/>
            <a:ext cx="498475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841323" y="3162300"/>
            <a:ext cx="1703993" cy="7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+mj-lt"/>
              </a:rPr>
              <a:t>Stomach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+mj-lt"/>
              </a:rPr>
              <a:t>Walls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4313238" y="3589338"/>
            <a:ext cx="1909762" cy="341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 rot="15303994">
            <a:off x="6219825" y="2001838"/>
            <a:ext cx="838200" cy="457200"/>
          </a:xfrm>
          <a:prstGeom prst="rightArrow">
            <a:avLst>
              <a:gd name="adj1" fmla="val 29528"/>
              <a:gd name="adj2" fmla="val 524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7140273" y="5183188"/>
            <a:ext cx="1703993" cy="7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+mj-lt"/>
              </a:rPr>
              <a:t>Stomach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+mj-lt"/>
              </a:rPr>
              <a:t>Walls</a:t>
            </a: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002213" y="595153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8000"/>
                </a:solidFill>
                <a:latin typeface="+mj-lt"/>
              </a:rPr>
              <a:t>80%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6756400" y="4381500"/>
            <a:ext cx="1131888" cy="817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8229600" y="33528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D0D"/>
                </a:solidFill>
                <a:latin typeface="+mj-lt"/>
              </a:rPr>
              <a:t>20%</a:t>
            </a:r>
          </a:p>
        </p:txBody>
      </p:sp>
      <p:sp>
        <p:nvSpPr>
          <p:cNvPr id="27" name="Content Placeholder 1"/>
          <p:cNvSpPr txBox="1">
            <a:spLocks/>
          </p:cNvSpPr>
          <p:nvPr/>
        </p:nvSpPr>
        <p:spPr bwMode="auto">
          <a:xfrm>
            <a:off x="430097" y="1697037"/>
            <a:ext cx="3418003" cy="131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600" b="0">
                <a:solidFill>
                  <a:srgbClr val="00336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400" b="0">
                <a:solidFill>
                  <a:srgbClr val="003366"/>
                </a:solidFill>
                <a:latin typeface="+mj-lt"/>
                <a:ea typeface="MS PGothic" pitchFamily="34" charset="-128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0">
                <a:solidFill>
                  <a:srgbClr val="003366"/>
                </a:solidFill>
                <a:latin typeface="+mj-lt"/>
                <a:ea typeface="MS PGothic" pitchFamily="34" charset="-128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 b="0">
                <a:solidFill>
                  <a:srgbClr val="003366"/>
                </a:solidFill>
                <a:latin typeface="+mj-lt"/>
                <a:ea typeface="MS PGothic" pitchFamily="34" charset="-128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0">
                <a:solidFill>
                  <a:srgbClr val="003366"/>
                </a:solidFill>
                <a:latin typeface="+mj-lt"/>
                <a:ea typeface="MS PGothic" pitchFamily="34" charset="-128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altLang="en-US" kern="0" dirty="0">
                <a:solidFill>
                  <a:schemeClr val="accent3"/>
                </a:solidFill>
              </a:rPr>
              <a:t>Getting the ethanol </a:t>
            </a:r>
          </a:p>
          <a:p>
            <a:pPr marL="0" indent="0">
              <a:buFontTx/>
              <a:buNone/>
            </a:pPr>
            <a:r>
              <a:rPr lang="en-US" altLang="en-US" kern="0" dirty="0">
                <a:solidFill>
                  <a:schemeClr val="accent3"/>
                </a:solidFill>
              </a:rPr>
              <a:t>out of the stomach and into the blood.</a:t>
            </a:r>
          </a:p>
          <a:p>
            <a:pPr marL="0" indent="0">
              <a:buFontTx/>
              <a:buNone/>
            </a:pPr>
            <a:endParaRPr lang="en-US" altLang="en-US" kern="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44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Distribution of Alcohol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dirty="0"/>
              <a:t>Getting the ethanol into body’</a:t>
            </a:r>
            <a:r>
              <a:rPr lang="en-US" altLang="ja-JP" dirty="0"/>
              <a:t>s tissues and organs</a:t>
            </a:r>
          </a:p>
          <a:p>
            <a:pPr lvl="1"/>
            <a:endParaRPr lang="en-US" altLang="ja-JP" dirty="0"/>
          </a:p>
          <a:p>
            <a:pPr lvl="1"/>
            <a:r>
              <a:rPr lang="en-US" dirty="0"/>
              <a:t>Basic Principle:</a:t>
            </a:r>
          </a:p>
          <a:p>
            <a:pPr lvl="2"/>
            <a:r>
              <a:rPr lang="en-US" dirty="0"/>
              <a:t>Ethanol goes wherever it finds water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34426"/>
          </a:xfrm>
        </p:spPr>
        <p:txBody>
          <a:bodyPr>
            <a:normAutofit/>
          </a:bodyPr>
          <a:lstStyle/>
          <a:p>
            <a:r>
              <a:rPr lang="en-US" altLang="en-US" dirty="0"/>
              <a:t>Which Parts of the Body </a:t>
            </a:r>
            <a:br>
              <a:rPr lang="en-US" altLang="en-US" dirty="0"/>
            </a:br>
            <a:r>
              <a:rPr lang="en-US" altLang="en-US" dirty="0"/>
              <a:t>Have a Lot of Water?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 descr="li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>
            <a:fillRect/>
          </a:stretch>
        </p:blipFill>
        <p:spPr bwMode="auto">
          <a:xfrm>
            <a:off x="2046848" y="1796414"/>
            <a:ext cx="900113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idney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23" y="1591626"/>
            <a:ext cx="7905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uscle tissu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5" t="31998" r="12000" b="21330"/>
          <a:stretch>
            <a:fillRect/>
          </a:stretch>
        </p:blipFill>
        <p:spPr bwMode="auto">
          <a:xfrm>
            <a:off x="4793223" y="1551939"/>
            <a:ext cx="661988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 bwMode="auto">
          <a:xfrm>
            <a:off x="76200" y="3088957"/>
            <a:ext cx="89916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defRPr/>
            </a:pPr>
            <a:br>
              <a:rPr lang="en-US" sz="4000" b="1" kern="0" dirty="0">
                <a:solidFill>
                  <a:srgbClr val="0056AC"/>
                </a:solidFill>
                <a:latin typeface="+mj-lt"/>
                <a:ea typeface="ＭＳ Ｐゴシック" charset="-128"/>
                <a:cs typeface="ＭＳ Ｐゴシック" charset="0"/>
              </a:rPr>
            </a:br>
            <a:r>
              <a:rPr lang="en-US" sz="4000" b="1" kern="0" dirty="0">
                <a:solidFill>
                  <a:srgbClr val="0056AC"/>
                </a:solidFill>
                <a:latin typeface="+mj-lt"/>
                <a:ea typeface="ＭＳ Ｐゴシック" charset="-128"/>
                <a:cs typeface="ＭＳ Ｐゴシック" charset="0"/>
              </a:rPr>
              <a:t> </a:t>
            </a:r>
            <a:r>
              <a:rPr lang="en-US" sz="4000" b="1" kern="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ＭＳ Ｐゴシック" charset="-128"/>
                <a:cs typeface="ＭＳ Ｐゴシック" charset="0"/>
              </a:rPr>
              <a:t>Which Parts Contain Very Little Water? </a:t>
            </a:r>
            <a:br>
              <a:rPr lang="en-US" sz="4000" b="1" kern="0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ＭＳ Ｐゴシック" charset="-128"/>
                <a:cs typeface="ＭＳ Ｐゴシック" charset="0"/>
              </a:rPr>
            </a:br>
            <a:endParaRPr lang="en-US" sz="4000" b="1" kern="0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  <a:ea typeface="ＭＳ Ｐゴシック" charset="-128"/>
              <a:cs typeface="ＭＳ Ｐゴシック" charset="0"/>
            </a:endParaRPr>
          </a:p>
        </p:txBody>
      </p:sp>
      <p:pic>
        <p:nvPicPr>
          <p:cNvPr id="12" name="Picture 11" descr="fa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17210" r="1912" b="19122"/>
          <a:stretch>
            <a:fillRect/>
          </a:stretch>
        </p:blipFill>
        <p:spPr bwMode="auto">
          <a:xfrm>
            <a:off x="4892675" y="4700588"/>
            <a:ext cx="148113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uman bon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2222"/>
          <a:stretch>
            <a:fillRect/>
          </a:stretch>
        </p:blipFill>
        <p:spPr bwMode="auto">
          <a:xfrm>
            <a:off x="2344738" y="4789488"/>
            <a:ext cx="112236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5036" y="2393314"/>
            <a:ext cx="1528762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chemeClr val="accent3"/>
                </a:solidFill>
                <a:latin typeface="+mj-lt"/>
                <a:ea typeface="ＭＳ Ｐゴシック" charset="-128"/>
              </a:rPr>
              <a:t>BRAIN</a:t>
            </a:r>
          </a:p>
        </p:txBody>
      </p:sp>
      <p:pic>
        <p:nvPicPr>
          <p:cNvPr id="15" name="Picture 14" descr="human-brai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6" y="1774189"/>
            <a:ext cx="835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03961" y="2393314"/>
            <a:ext cx="152717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chemeClr val="accent3"/>
                </a:solidFill>
                <a:latin typeface="+mj-lt"/>
                <a:ea typeface="ＭＳ Ｐゴシック" charset="-128"/>
              </a:rPr>
              <a:t>LIVER</a:t>
            </a:r>
            <a:r>
              <a:rPr lang="en-US" sz="26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 </a:t>
            </a:r>
            <a:endParaRPr lang="en-US" sz="2600" b="1" dirty="0">
              <a:latin typeface="+mj-lt"/>
              <a:ea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0173" y="2393314"/>
            <a:ext cx="3641725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chemeClr val="accent3"/>
                </a:solidFill>
                <a:latin typeface="+mj-lt"/>
                <a:ea typeface="ＭＳ Ｐゴシック" charset="-128"/>
              </a:rPr>
              <a:t>MUSCLE</a:t>
            </a:r>
            <a:r>
              <a:rPr lang="en-US" sz="26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 </a:t>
            </a:r>
            <a:r>
              <a:rPr lang="en-US" sz="2600" b="1" dirty="0">
                <a:solidFill>
                  <a:schemeClr val="accent3"/>
                </a:solidFill>
                <a:latin typeface="+mj-lt"/>
                <a:ea typeface="ＭＳ Ｐゴシック" charset="-128"/>
              </a:rPr>
              <a:t>TISSUE</a:t>
            </a:r>
            <a:r>
              <a:rPr lang="en-US" sz="26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 </a:t>
            </a:r>
            <a:endParaRPr lang="en-US" sz="2600" b="1" dirty="0">
              <a:latin typeface="+mj-lt"/>
              <a:ea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5223" y="2393314"/>
            <a:ext cx="2058988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KIDNEYS </a:t>
            </a:r>
            <a:endParaRPr lang="en-US" sz="2600" b="1" dirty="0">
              <a:latin typeface="+mj-lt"/>
              <a:ea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85169" y="5662613"/>
            <a:ext cx="18415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chemeClr val="accent3"/>
                </a:solidFill>
                <a:latin typeface="+mj-lt"/>
                <a:ea typeface="ＭＳ Ｐゴシック" charset="-128"/>
              </a:rPr>
              <a:t>BONES</a:t>
            </a:r>
            <a:r>
              <a:rPr lang="en-US" sz="26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 </a:t>
            </a:r>
            <a:endParaRPr lang="en-US" sz="2600" b="1" dirty="0">
              <a:latin typeface="+mj-lt"/>
              <a:ea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9575" y="5662613"/>
            <a:ext cx="31369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chemeClr val="accent3"/>
                </a:solidFill>
                <a:latin typeface="+mj-lt"/>
                <a:ea typeface="ＭＳ Ｐゴシック" charset="-128"/>
              </a:rPr>
              <a:t>FATTY</a:t>
            </a:r>
            <a:r>
              <a:rPr lang="en-US" sz="2600" b="1" dirty="0">
                <a:solidFill>
                  <a:srgbClr val="002060"/>
                </a:solidFill>
                <a:latin typeface="+mj-lt"/>
                <a:ea typeface="ＭＳ Ｐゴシック" charset="-128"/>
              </a:rPr>
              <a:t> </a:t>
            </a:r>
            <a:r>
              <a:rPr lang="en-US" sz="2600" b="1" dirty="0">
                <a:solidFill>
                  <a:schemeClr val="accent3"/>
                </a:solidFill>
                <a:latin typeface="+mj-lt"/>
                <a:ea typeface="ＭＳ Ｐゴシック" charset="-128"/>
              </a:rPr>
              <a:t>TISSUE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C2E6281-8A97-402D-8D67-7A2D3D07EA4C}"/>
              </a:ext>
            </a:extLst>
          </p:cNvPr>
          <p:cNvGrpSpPr/>
          <p:nvPr/>
        </p:nvGrpSpPr>
        <p:grpSpPr>
          <a:xfrm>
            <a:off x="6676021" y="1769049"/>
            <a:ext cx="2293354" cy="2933285"/>
            <a:chOff x="13301930" y="1400803"/>
            <a:chExt cx="2293354" cy="2933285"/>
          </a:xfrm>
          <a:effectLst/>
        </p:grpSpPr>
        <p:pic>
          <p:nvPicPr>
            <p:cNvPr id="15" name="Picture 14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6C15CDDF-D6C2-438D-9217-E85AEBA7C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l="48091" b="18954"/>
            <a:stretch/>
          </p:blipFill>
          <p:spPr>
            <a:xfrm>
              <a:off x="13301930" y="1400803"/>
              <a:ext cx="2293354" cy="2933285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F095C67-CC8A-451C-B35B-DDE2F6314675}"/>
                </a:ext>
              </a:extLst>
            </p:cNvPr>
            <p:cNvGrpSpPr/>
            <p:nvPr/>
          </p:nvGrpSpPr>
          <p:grpSpPr>
            <a:xfrm>
              <a:off x="13726108" y="2316104"/>
              <a:ext cx="1262340" cy="1217612"/>
              <a:chOff x="5247998" y="2849563"/>
              <a:chExt cx="1262340" cy="1217612"/>
            </a:xfrm>
          </p:grpSpPr>
          <p:pic>
            <p:nvPicPr>
              <p:cNvPr id="8" name="Picture 1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725" y="2849563"/>
                <a:ext cx="1217613" cy="1217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5247998" y="3455123"/>
                <a:ext cx="1209661" cy="5847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3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/>
                    <a:latin typeface="+mj-lt"/>
                    <a:ea typeface="ＭＳ Ｐゴシック" charset="-128"/>
                  </a:rPr>
                  <a:t>68%</a:t>
                </a:r>
              </a:p>
            </p:txBody>
          </p:sp>
        </p:grpSp>
      </p:grp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457199"/>
            <a:ext cx="8229600" cy="1268767"/>
          </a:xfrm>
        </p:spPr>
        <p:txBody>
          <a:bodyPr>
            <a:normAutofit/>
          </a:bodyPr>
          <a:lstStyle/>
          <a:p>
            <a:r>
              <a:rPr lang="en-US" altLang="en-US" dirty="0"/>
              <a:t> Significant Difference Between Men and Women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1"/>
          </p:nvPr>
        </p:nvSpPr>
        <p:spPr>
          <a:xfrm>
            <a:off x="4193864" y="2258251"/>
            <a:ext cx="3426171" cy="1084150"/>
          </a:xfrm>
        </p:spPr>
        <p:txBody>
          <a:bodyPr>
            <a:normAutofit/>
          </a:bodyPr>
          <a:lstStyle/>
          <a:p>
            <a:r>
              <a:rPr lang="en-US" dirty="0"/>
              <a:t>Average male is 68 percent water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673E04-3B49-4885-AA7D-3F827FF0F67C}"/>
              </a:ext>
            </a:extLst>
          </p:cNvPr>
          <p:cNvGrpSpPr/>
          <p:nvPr/>
        </p:nvGrpSpPr>
        <p:grpSpPr>
          <a:xfrm>
            <a:off x="174625" y="3168396"/>
            <a:ext cx="1973906" cy="3190977"/>
            <a:chOff x="-7669331" y="2467153"/>
            <a:chExt cx="1973906" cy="3190977"/>
          </a:xfrm>
          <a:effectLst/>
        </p:grpSpPr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B24C97C-8BCE-4FAE-B3CC-E2690058C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rcRect t="13342" r="56086"/>
            <a:stretch/>
          </p:blipFill>
          <p:spPr>
            <a:xfrm>
              <a:off x="-7669331" y="2467153"/>
              <a:ext cx="1973906" cy="3190977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CEFD568-6740-4A4B-9447-1245862748FD}"/>
                </a:ext>
              </a:extLst>
            </p:cNvPr>
            <p:cNvGrpSpPr/>
            <p:nvPr/>
          </p:nvGrpSpPr>
          <p:grpSpPr>
            <a:xfrm>
              <a:off x="-7290785" y="2917901"/>
              <a:ext cx="1241053" cy="1217613"/>
              <a:chOff x="7512144" y="2863850"/>
              <a:chExt cx="1241053" cy="1217613"/>
            </a:xfrm>
          </p:grpSpPr>
          <p:pic>
            <p:nvPicPr>
              <p:cNvPr id="10" name="Picture 1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12144" y="2863850"/>
                <a:ext cx="1212850" cy="12176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7543536" y="3443747"/>
                <a:ext cx="1209661" cy="5847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32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/>
                    <a:latin typeface="+mj-lt"/>
                    <a:ea typeface="ＭＳ Ｐゴシック" charset="-128"/>
                  </a:rPr>
                  <a:t>55%</a:t>
                </a:r>
              </a:p>
            </p:txBody>
          </p:sp>
        </p:grpSp>
      </p:grp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1259FDD8-280C-4112-8690-F4D25509F230}"/>
              </a:ext>
            </a:extLst>
          </p:cNvPr>
          <p:cNvSpPr txBox="1">
            <a:spLocks/>
          </p:cNvSpPr>
          <p:nvPr/>
        </p:nvSpPr>
        <p:spPr bwMode="auto">
          <a:xfrm>
            <a:off x="2051758" y="4782501"/>
            <a:ext cx="4284211" cy="139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 b="1">
                <a:solidFill>
                  <a:srgbClr val="00336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  <a:ea typeface="MS PGothic" pitchFamily="34" charset="-128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1">
                <a:solidFill>
                  <a:srgbClr val="003366"/>
                </a:solidFill>
                <a:latin typeface="+mj-lt"/>
                <a:ea typeface="MS PGothic" pitchFamily="34" charset="-128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rgbClr val="003366"/>
                </a:solidFill>
                <a:latin typeface="+mj-lt"/>
                <a:ea typeface="MS PGothic" pitchFamily="34" charset="-128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1">
                <a:solidFill>
                  <a:srgbClr val="003366"/>
                </a:solidFill>
                <a:latin typeface="+mj-lt"/>
                <a:ea typeface="MS PGothic" pitchFamily="34" charset="-128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sz="2600" b="0" kern="0" dirty="0">
                <a:solidFill>
                  <a:schemeClr val="accent3"/>
                </a:solidFill>
                <a:ea typeface="+mn-ea"/>
                <a:cs typeface="+mn-cs"/>
              </a:rPr>
              <a:t>Average female is 55 percent water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endParaRPr lang="en-US" kern="0" dirty="0">
              <a:solidFill>
                <a:schemeClr val="accent3"/>
              </a:solidFill>
              <a:ea typeface="+mn-ea"/>
              <a:cs typeface="+mn-cs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endParaRPr lang="en-US" kern="0" dirty="0">
              <a:solidFill>
                <a:schemeClr val="accent3"/>
              </a:solidFill>
              <a:ea typeface="+mn-ea"/>
              <a:cs typeface="+mn-cs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endParaRPr lang="en-US" kern="0" dirty="0">
              <a:solidFill>
                <a:schemeClr val="accent3"/>
              </a:solidFill>
              <a:ea typeface="+mn-ea"/>
              <a:cs typeface="+mn-cs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endParaRPr lang="en-US" kern="0" dirty="0">
              <a:solidFill>
                <a:schemeClr val="accent3"/>
              </a:solidFill>
              <a:ea typeface="+mn-ea"/>
              <a:cs typeface="+mn-cs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FontTx/>
              <a:buNone/>
              <a:defRPr/>
            </a:pPr>
            <a:endParaRPr lang="en-US" kern="0" dirty="0">
              <a:solidFill>
                <a:schemeClr val="accent3"/>
              </a:solidFill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079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Elimination of Alcohol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r>
              <a:rPr lang="en-US" dirty="0"/>
              <a:t>Direct Excretion:</a:t>
            </a:r>
          </a:p>
          <a:p>
            <a:pPr lvl="1"/>
            <a:r>
              <a:rPr lang="en-US" dirty="0"/>
              <a:t>Breath, sweat, tears, urine, etc.</a:t>
            </a:r>
          </a:p>
          <a:p>
            <a:pPr lvl="1"/>
            <a:r>
              <a:rPr lang="en-US" dirty="0"/>
              <a:t>Metabolism:</a:t>
            </a:r>
          </a:p>
          <a:p>
            <a:pPr lvl="1"/>
            <a:r>
              <a:rPr lang="en-US" dirty="0"/>
              <a:t>Primarily in the liver</a:t>
            </a:r>
          </a:p>
          <a:p>
            <a:endParaRPr lang="en-US" dirty="0"/>
          </a:p>
        </p:txBody>
      </p:sp>
      <p:pic>
        <p:nvPicPr>
          <p:cNvPr id="20482" name="Picture 2" descr="C:\Users\Pam.Mccaskill\AppData\Local\Microsoft\Windows\Temporary Internet Files\Content.IE5\RZF8P3CQ\blue_eye_by_paramorepixie-d55b2yy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25" y="1761566"/>
            <a:ext cx="2635621" cy="19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am.Mccaskill\AppData\Local\Microsoft\Windows\Temporary Internet Files\Content.IE5\O9W0042Y\artificial-liver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4034118"/>
            <a:ext cx="3092824" cy="23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Metabolism in the Liver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dirty="0"/>
              <a:t>Liver burns ethanol</a:t>
            </a:r>
          </a:p>
          <a:p>
            <a:pPr lvl="1"/>
            <a:r>
              <a:rPr lang="en-US" dirty="0"/>
              <a:t>Process is aided by alcohol dehydrogenase enzyme</a:t>
            </a:r>
          </a:p>
          <a:p>
            <a:pPr lvl="1"/>
            <a:r>
              <a:rPr lang="en-US" dirty="0"/>
              <a:t>Ultimate products of chemical reaction are carbon dioxide and water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2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dirty="0"/>
              <a:t>Metabolism in the Liver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r>
              <a:rPr lang="en-US" altLang="en-US" dirty="0"/>
              <a:t>Due to metabolism, the average person’</a:t>
            </a:r>
            <a:r>
              <a:rPr lang="en-US" altLang="ja-JP" dirty="0"/>
              <a:t>s BAC drops by about 0.015 per hour</a:t>
            </a:r>
          </a:p>
          <a:p>
            <a:endParaRPr lang="en-US" altLang="en-US" dirty="0"/>
          </a:p>
        </p:txBody>
      </p:sp>
      <p:pic>
        <p:nvPicPr>
          <p:cNvPr id="7" name="Picture 4" descr="metaboli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87170"/>
            <a:ext cx="4329112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717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t="2063" r="1292" b="3565"/>
          <a:stretch/>
        </p:blipFill>
        <p:spPr bwMode="auto">
          <a:xfrm>
            <a:off x="895350" y="1863306"/>
            <a:ext cx="7353300" cy="410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80B2208-E724-4F81-AAA8-99B5FF18C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dirty="0"/>
              <a:t>Mellanby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62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B6D968-4914-4F1C-B272-53CDE142F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Mellanby Effect</a:t>
            </a:r>
          </a:p>
        </p:txBody>
      </p:sp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A540CCFD-E5B7-4608-BCFB-FB334A0D267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5" y="1435100"/>
            <a:ext cx="8489950" cy="43307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25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DBFBA663-F91A-4BC9-888B-7277F442A44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2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kern="1200" dirty="0">
                <a:solidFill>
                  <a:schemeClr val="tx1"/>
                </a:solidFill>
                <a:ea typeface="+mj-ea"/>
                <a:cs typeface="+mj-cs"/>
              </a:rPr>
              <a:t>Alcohol Symptomatology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25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DBFBA663-F91A-4BC9-888B-7277F442A44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170916"/>
              </p:ext>
            </p:extLst>
          </p:nvPr>
        </p:nvGraphicFramePr>
        <p:xfrm>
          <a:off x="448734" y="2346261"/>
          <a:ext cx="8246532" cy="180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3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09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cs typeface="Times New Roman"/>
                        </a:rPr>
                        <a:t>ALCOHOL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ALCOHOL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HGN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   Present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8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VGN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   Present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j-lt"/>
                        </a:rPr>
                        <a:t>(HIGH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latin typeface="+mj-lt"/>
                        </a:rPr>
                        <a:t> DOSES)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LACK CONV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</a:rPr>
                        <a:t>   Present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8256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altLang="en-US" dirty="0"/>
              <a:t>Describe a brief overview of alcohol</a:t>
            </a:r>
          </a:p>
          <a:p>
            <a:pPr lvl="1"/>
            <a:r>
              <a:rPr lang="en-US" altLang="en-US" dirty="0"/>
              <a:t>Identify common types of alcohols</a:t>
            </a:r>
          </a:p>
          <a:p>
            <a:pPr lvl="1"/>
            <a:r>
              <a:rPr lang="en-US" altLang="en-US" dirty="0"/>
              <a:t>Describe physiological processes of absorption, distribution, and elimination of alcohol in the human body</a:t>
            </a:r>
          </a:p>
          <a:p>
            <a:pPr lvl="1"/>
            <a:r>
              <a:rPr lang="en-US" altLang="en-US" dirty="0"/>
              <a:t>Describe dose response relationships that impact alcohol’s impairing effects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25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kern="1200" dirty="0">
                <a:solidFill>
                  <a:schemeClr val="tx1"/>
                </a:solidFill>
                <a:ea typeface="+mj-ea"/>
                <a:cs typeface="+mj-cs"/>
              </a:rPr>
              <a:t>Alcohol Symptomatology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25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DBFBA663-F91A-4BC9-888B-7277F442A44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518788"/>
              </p:ext>
            </p:extLst>
          </p:nvPr>
        </p:nvGraphicFramePr>
        <p:xfrm>
          <a:off x="491066" y="1566333"/>
          <a:ext cx="8195734" cy="42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7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68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cs typeface="Times New Roman"/>
                        </a:rPr>
                        <a:t>ALCOHOL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ALCOHOL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HGN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VGN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LACK CONV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PUPIL SIZE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RCTN LIGHT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PULSE RATE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BLOOD PRESS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TEMP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MUSCLE</a:t>
                      </a:r>
                      <a:r>
                        <a:rPr lang="en-US" sz="2400" b="1" baseline="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 TONE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9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kern="1200" dirty="0">
                <a:solidFill>
                  <a:schemeClr val="tx1"/>
                </a:solidFill>
                <a:ea typeface="+mj-ea"/>
                <a:cs typeface="+mj-cs"/>
              </a:rPr>
              <a:t>Alcohol Symptomatology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Content Placeholder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25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DBFBA663-F91A-4BC9-888B-7277F442A44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170035"/>
              </p:ext>
            </p:extLst>
          </p:nvPr>
        </p:nvGraphicFramePr>
        <p:xfrm>
          <a:off x="380998" y="1515531"/>
          <a:ext cx="8322734" cy="42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68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cs typeface="Times New Roman"/>
                        </a:rPr>
                        <a:t>ALCOHOL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ALCOHOL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HGN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Present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VGN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Present 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(High Doses)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LACK CONV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Present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PUPIL SIZE</a:t>
                      </a:r>
                      <a:endParaRPr lang="en-US" sz="2400" b="1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Normal 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RCTN LIGHT</a:t>
                      </a:r>
                      <a:endParaRPr lang="en-US" sz="2400" b="1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Slow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PULSE RATE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Down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2400" b="1" baseline="300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BLOOD PRESS</a:t>
                      </a:r>
                      <a:endParaRPr lang="en-US" sz="2400" b="1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Down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TEMP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Normal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MUSCLE</a:t>
                      </a:r>
                      <a:r>
                        <a:rPr lang="en-US" sz="2400" b="1" kern="1200" baseline="0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 TONE 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+mj-lt"/>
                          <a:ea typeface="Calibri"/>
                          <a:cs typeface="Times New Roman"/>
                        </a:rPr>
                        <a:t>    Flaccid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446213" y="5937250"/>
            <a:ext cx="393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b="1" baseline="30000" dirty="0">
                <a:solidFill>
                  <a:srgbClr val="002060"/>
                </a:solidFill>
              </a:rPr>
              <a:t>2</a:t>
            </a:r>
            <a:r>
              <a:rPr lang="en-US" altLang="en-US" sz="1800" dirty="0">
                <a:solidFill>
                  <a:srgbClr val="002060"/>
                </a:solidFill>
              </a:rPr>
              <a:t> May be elevated.</a:t>
            </a:r>
          </a:p>
        </p:txBody>
      </p:sp>
    </p:spTree>
    <p:extLst>
      <p:ext uri="{BB962C8B-B14F-4D97-AF65-F5344CB8AC3E}">
        <p14:creationId xmlns:p14="http://schemas.microsoft.com/office/powerpoint/2010/main" val="840910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66737"/>
            <a:ext cx="8229600" cy="1165344"/>
          </a:xfrm>
        </p:spPr>
        <p:txBody>
          <a:bodyPr>
            <a:normAutofit/>
          </a:bodyPr>
          <a:lstStyle/>
          <a:p>
            <a:r>
              <a:rPr lang="en-US" dirty="0"/>
              <a:t>Overdose Signs and Symptoms</a:t>
            </a:r>
            <a:br>
              <a:rPr lang="en-US" dirty="0"/>
            </a:br>
            <a:r>
              <a:rPr lang="en-US" dirty="0"/>
              <a:t>Alcohol Poisoning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2263588"/>
            <a:ext cx="4355432" cy="402767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Abnormally Slow Breathing</a:t>
            </a:r>
          </a:p>
          <a:p>
            <a:pPr lvl="1"/>
            <a:r>
              <a:rPr lang="en-US" dirty="0"/>
              <a:t>Confusion</a:t>
            </a:r>
          </a:p>
          <a:p>
            <a:pPr lvl="1"/>
            <a:r>
              <a:rPr lang="en-US" dirty="0"/>
              <a:t>Conscious but Unresponsive (stupor)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12632" y="2263588"/>
            <a:ext cx="3735917" cy="25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600" b="0">
                <a:solidFill>
                  <a:srgbClr val="00336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400" b="0">
                <a:solidFill>
                  <a:srgbClr val="003366"/>
                </a:solidFill>
                <a:latin typeface="+mj-lt"/>
                <a:ea typeface="MS PGothic" pitchFamily="34" charset="-128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 b="0">
                <a:solidFill>
                  <a:srgbClr val="003366"/>
                </a:solidFill>
                <a:latin typeface="+mj-lt"/>
                <a:ea typeface="MS PGothic" pitchFamily="34" charset="-128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 b="0">
                <a:solidFill>
                  <a:srgbClr val="003366"/>
                </a:solidFill>
                <a:latin typeface="+mj-lt"/>
                <a:ea typeface="MS PGothic" pitchFamily="34" charset="-128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 b="0">
                <a:solidFill>
                  <a:srgbClr val="003366"/>
                </a:solidFill>
                <a:latin typeface="+mj-lt"/>
                <a:ea typeface="MS PGothic" pitchFamily="34" charset="-128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285750" indent="-285750">
              <a:spcBef>
                <a:spcPts val="1200"/>
              </a:spcBef>
            </a:pPr>
            <a:r>
              <a:rPr lang="en-US" kern="0" dirty="0">
                <a:solidFill>
                  <a:schemeClr val="accent3"/>
                </a:solidFill>
              </a:rPr>
              <a:t>Hypothermia</a:t>
            </a:r>
          </a:p>
          <a:p>
            <a:pPr marL="285750" indent="-285750">
              <a:spcBef>
                <a:spcPts val="1200"/>
              </a:spcBef>
            </a:pPr>
            <a:r>
              <a:rPr lang="en-US" kern="0" dirty="0">
                <a:solidFill>
                  <a:schemeClr val="accent3"/>
                </a:solidFill>
              </a:rPr>
              <a:t>Pale Skin</a:t>
            </a:r>
          </a:p>
          <a:p>
            <a:pPr marL="285750" indent="-285750">
              <a:spcBef>
                <a:spcPts val="1200"/>
              </a:spcBef>
            </a:pPr>
            <a:r>
              <a:rPr lang="en-US" kern="0" dirty="0">
                <a:solidFill>
                  <a:schemeClr val="accent3"/>
                </a:solidFill>
              </a:rPr>
              <a:t>Unconscious </a:t>
            </a:r>
          </a:p>
          <a:p>
            <a:pPr marL="285750" indent="-285750">
              <a:spcBef>
                <a:spcPts val="1200"/>
              </a:spcBef>
            </a:pPr>
            <a:r>
              <a:rPr lang="en-US" kern="0" dirty="0">
                <a:solidFill>
                  <a:schemeClr val="accent3"/>
                </a:solidFill>
              </a:rPr>
              <a:t>Vomiting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9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Blood Alcohol Concentration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marL="200025" lvl="1" indent="0">
              <a:buNone/>
            </a:pPr>
            <a:r>
              <a:rPr lang="en-US" altLang="en-US" dirty="0"/>
              <a:t>What does it mean?</a:t>
            </a:r>
          </a:p>
          <a:p>
            <a:pPr lvl="1"/>
            <a:r>
              <a:rPr lang="en-US" altLang="en-US" dirty="0"/>
              <a:t>Number of grams of alcohol found in 100 milliliters of person’</a:t>
            </a:r>
            <a:r>
              <a:rPr lang="en-US" altLang="ja-JP" dirty="0"/>
              <a:t>s blood.</a:t>
            </a:r>
          </a:p>
          <a:p>
            <a:pPr lvl="1"/>
            <a:endParaRPr lang="en-US" altLang="ja-JP" dirty="0"/>
          </a:p>
          <a:p>
            <a:pPr lvl="1"/>
            <a:r>
              <a:rPr lang="en-US" altLang="en-US" dirty="0"/>
              <a:t>Example:  If a person has a BAC of .08, it means there is 0.08 grams of ethanol in every 100 milliliters (ml) of his or her blood.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Grams, Milligrams and Nanograms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7650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altLang="en-US" dirty="0"/>
              <a:t>A </a:t>
            </a:r>
            <a:r>
              <a:rPr lang="ja-JP" altLang="en-US" dirty="0"/>
              <a:t>“</a:t>
            </a:r>
            <a:r>
              <a:rPr lang="en-US" altLang="ja-JP" dirty="0"/>
              <a:t>gram</a:t>
            </a:r>
            <a:r>
              <a:rPr lang="ja-JP" altLang="en-US" dirty="0"/>
              <a:t>”</a:t>
            </a:r>
            <a:r>
              <a:rPr lang="en-US" altLang="ja-JP" dirty="0"/>
              <a:t> is pretty light  (it takes almost 500 grams to make one pound)</a:t>
            </a:r>
          </a:p>
          <a:p>
            <a:pPr lvl="1"/>
            <a:r>
              <a:rPr lang="en-US" altLang="en-US" dirty="0"/>
              <a:t>One gram is equal to one thousand milligrams</a:t>
            </a:r>
          </a:p>
          <a:p>
            <a:pPr lvl="1"/>
            <a:r>
              <a:rPr lang="en-US" altLang="en-US" dirty="0"/>
              <a:t>.08 grams are equal to 80 milligrams</a:t>
            </a:r>
          </a:p>
          <a:p>
            <a:pPr lvl="1"/>
            <a:r>
              <a:rPr lang="en-US" altLang="en-US" dirty="0"/>
              <a:t>If a person has a BAC of 0.08, he or she has 80 milligrams of alcohol in every 100 milliliters of blood.</a:t>
            </a:r>
          </a:p>
          <a:p>
            <a:endParaRPr lang="en-US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How much alcohol </a:t>
            </a:r>
            <a:br>
              <a:rPr lang="en-US" altLang="en-US" dirty="0"/>
            </a:br>
            <a:r>
              <a:rPr lang="en-US" altLang="en-US" dirty="0"/>
              <a:t>does a person have to drink </a:t>
            </a:r>
            <a:br>
              <a:rPr lang="en-US" altLang="en-US" dirty="0"/>
            </a:br>
            <a:r>
              <a:rPr lang="en-US" altLang="en-US" dirty="0"/>
              <a:t>to reach a BAC of 0.08?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C368224-96BD-47AB-A740-38215F883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25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DBFBA663-F91A-4BC9-888B-7277F442A44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dirty="0"/>
              <a:t>More on Grams and Nanograms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pPr lvl="1"/>
            <a:r>
              <a:rPr lang="en-US" dirty="0"/>
              <a:t>One milligram is equal to one million nanograms </a:t>
            </a:r>
          </a:p>
          <a:p>
            <a:pPr lvl="1"/>
            <a:r>
              <a:rPr lang="en-US" dirty="0"/>
              <a:t>A person whose BAC is 0.08 has 800,000 nanograms of alcohol in every milliliter of blood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dirty="0"/>
              <a:t>More on Grams and Nanograms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does alcohol compare with other drugs?</a:t>
            </a:r>
          </a:p>
          <a:p>
            <a:pPr algn="ctr"/>
            <a:endParaRPr lang="en-US" dirty="0"/>
          </a:p>
        </p:txBody>
      </p:sp>
      <p:pic>
        <p:nvPicPr>
          <p:cNvPr id="4" name="Picture 3" descr="A picture containing cup, table, drink, glasses&#10;&#10;Description automatically generated">
            <a:extLst>
              <a:ext uri="{FF2B5EF4-FFF2-40B4-BE49-F238E27FC236}">
                <a16:creationId xmlns:a16="http://schemas.microsoft.com/office/drawing/2014/main" id="{8BBCF492-1605-435A-8971-9CEB4AB12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0880" y="3429000"/>
            <a:ext cx="7876651" cy="283283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Questions?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AC192B2-129A-4F2F-B08F-8935FA672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25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/>
              <a:t>8-</a:t>
            </a:r>
            <a:fld id="{7EA68070-1F48-4B44-AA45-E39A1FC70BA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12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7EA68070-1F48-4B44-AA45-E39A1FC70BA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24287" y="1449238"/>
            <a:ext cx="8745088" cy="462155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 b="1">
                <a:solidFill>
                  <a:srgbClr val="00336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  <a:ea typeface="MS PGothic" pitchFamily="34" charset="-128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  <a:ea typeface="MS PGothic" pitchFamily="34" charset="-128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  <a:ea typeface="MS PGothic" pitchFamily="34" charset="-128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  <a:ea typeface="MS PGothic" pitchFamily="34" charset="-128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514350" indent="-51435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0" kern="0" dirty="0">
                <a:solidFill>
                  <a:schemeClr val="accent3"/>
                </a:solidFill>
                <a:ea typeface="+mn-ea"/>
                <a:cs typeface="+mn-cs"/>
              </a:rPr>
              <a:t>What is the chemical abbreviation for beverage alcohol?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0" kern="0" dirty="0">
                <a:solidFill>
                  <a:schemeClr val="accent3"/>
                </a:solidFill>
                <a:ea typeface="+mn-ea"/>
                <a:cs typeface="+mn-cs"/>
              </a:rPr>
              <a:t>What is the name of the chemical process by which beverage alcohol is produced naturally?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0" kern="0" dirty="0">
                <a:solidFill>
                  <a:schemeClr val="accent3"/>
                </a:solidFill>
                <a:ea typeface="+mn-ea"/>
                <a:cs typeface="+mn-cs"/>
              </a:rPr>
              <a:t>True or False:  BAC is the number of grams of alcohol in every 100 milliliters of blood.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600" b="0" kern="0" dirty="0">
                <a:solidFill>
                  <a:schemeClr val="accent3"/>
                </a:solidFill>
                <a:ea typeface="+mn-ea"/>
                <a:cs typeface="+mn-cs"/>
              </a:rPr>
              <a:t>True or False:  Pound-for-pound, the average woman contains more water than does the average man.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Alcohol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r>
              <a:rPr lang="en-US" dirty="0"/>
              <a:t>A family of closely-related chemicals whose molecules are made up of hydrogen, carbon, and oxygen.</a:t>
            </a:r>
          </a:p>
          <a:p>
            <a:endParaRPr lang="en-US" dirty="0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141663" y="3559175"/>
            <a:ext cx="2763837" cy="2062163"/>
            <a:chOff x="3457" y="2270"/>
            <a:chExt cx="1741" cy="1299"/>
          </a:xfrm>
        </p:grpSpPr>
        <p:sp>
          <p:nvSpPr>
            <p:cNvPr id="8198" name="Text Box 7"/>
            <p:cNvSpPr txBox="1">
              <a:spLocks noChangeArrowheads="1"/>
            </p:cNvSpPr>
            <p:nvPr/>
          </p:nvSpPr>
          <p:spPr bwMode="auto">
            <a:xfrm>
              <a:off x="3457" y="2270"/>
              <a:ext cx="1741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 b="1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buFont typeface="Wingdings" pitchFamily="2" charset="2"/>
                <a:buChar char="ü"/>
                <a:defRPr sz="2800" b="1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buFont typeface="Trebuchet MS" pitchFamily="34" charset="0"/>
                <a:buChar char="―"/>
                <a:defRPr sz="24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buFont typeface="Wingdings" pitchFamily="2" charset="2"/>
                <a:buChar char="Ø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>
                  <a:solidFill>
                    <a:srgbClr val="002060"/>
                  </a:solidFill>
                  <a:latin typeface="Times New Roman" pitchFamily="18" charset="0"/>
                </a:rPr>
                <a:t>    </a:t>
              </a:r>
              <a:r>
                <a:rPr lang="en-US" altLang="en-US" sz="2800">
                  <a:solidFill>
                    <a:srgbClr val="002060"/>
                  </a:solidFill>
                  <a:latin typeface="Trebuchet MS" pitchFamily="34" charset="0"/>
                </a:rPr>
                <a:t>H     H</a:t>
              </a:r>
            </a:p>
            <a:p>
              <a:pPr eaLnBrk="1" hangingPunct="1">
                <a:buFontTx/>
                <a:buNone/>
              </a:pPr>
              <a:endParaRPr lang="en-US" altLang="en-US" sz="2400">
                <a:solidFill>
                  <a:schemeClr val="tx1"/>
                </a:solidFill>
                <a:latin typeface="Trebuchet MS" pitchFamily="34" charset="0"/>
              </a:endParaRPr>
            </a:p>
            <a:p>
              <a:pPr eaLnBrk="1" hangingPunct="1"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rebuchet MS" pitchFamily="34" charset="0"/>
                </a:rPr>
                <a:t> </a:t>
              </a:r>
              <a:r>
                <a:rPr lang="en-US" altLang="en-US" sz="2800">
                  <a:solidFill>
                    <a:srgbClr val="002060"/>
                  </a:solidFill>
                  <a:latin typeface="Trebuchet MS" pitchFamily="34" charset="0"/>
                </a:rPr>
                <a:t>H</a:t>
              </a:r>
              <a:r>
                <a:rPr lang="en-US" altLang="en-US" sz="2800">
                  <a:solidFill>
                    <a:schemeClr val="tx1"/>
                  </a:solidFill>
                  <a:latin typeface="Trebuchet MS" pitchFamily="34" charset="0"/>
                </a:rPr>
                <a:t>    </a:t>
              </a:r>
              <a:r>
                <a:rPr lang="en-US" altLang="en-US" sz="2800">
                  <a:solidFill>
                    <a:srgbClr val="FF0000"/>
                  </a:solidFill>
                  <a:latin typeface="Trebuchet MS" pitchFamily="34" charset="0"/>
                </a:rPr>
                <a:t>C    C</a:t>
              </a:r>
              <a:r>
                <a:rPr lang="en-US" altLang="en-US" sz="2800">
                  <a:solidFill>
                    <a:schemeClr val="tx1"/>
                  </a:solidFill>
                  <a:latin typeface="Trebuchet MS" pitchFamily="34" charset="0"/>
                </a:rPr>
                <a:t>    </a:t>
              </a:r>
              <a:r>
                <a:rPr lang="en-US" altLang="en-US" sz="2800">
                  <a:solidFill>
                    <a:srgbClr val="008000"/>
                  </a:solidFill>
                  <a:latin typeface="Trebuchet MS" pitchFamily="34" charset="0"/>
                </a:rPr>
                <a:t>OH</a:t>
              </a:r>
            </a:p>
            <a:p>
              <a:pPr eaLnBrk="1" hangingPunct="1">
                <a:buFontTx/>
                <a:buNone/>
              </a:pPr>
              <a:endParaRPr lang="en-US" altLang="en-US" sz="2000">
                <a:solidFill>
                  <a:schemeClr val="tx1"/>
                </a:solidFill>
                <a:latin typeface="Trebuchet MS" pitchFamily="34" charset="0"/>
              </a:endParaRPr>
            </a:p>
            <a:p>
              <a:pPr eaLnBrk="1" hangingPunct="1">
                <a:buFontTx/>
                <a:buNone/>
              </a:pPr>
              <a:r>
                <a:rPr lang="en-US" altLang="en-US" sz="2800">
                  <a:solidFill>
                    <a:schemeClr val="tx1"/>
                  </a:solidFill>
                  <a:latin typeface="Trebuchet MS" pitchFamily="34" charset="0"/>
                </a:rPr>
                <a:t>    </a:t>
              </a:r>
              <a:r>
                <a:rPr lang="en-US" altLang="en-US" sz="2800">
                  <a:solidFill>
                    <a:srgbClr val="002060"/>
                  </a:solidFill>
                  <a:latin typeface="Trebuchet MS" pitchFamily="34" charset="0"/>
                </a:rPr>
                <a:t>H     H</a:t>
              </a:r>
            </a:p>
          </p:txBody>
        </p:sp>
        <p:sp>
          <p:nvSpPr>
            <p:cNvPr id="8199" name="Line 9"/>
            <p:cNvSpPr>
              <a:spLocks noChangeShapeType="1"/>
            </p:cNvSpPr>
            <p:nvPr/>
          </p:nvSpPr>
          <p:spPr bwMode="auto">
            <a:xfrm>
              <a:off x="3744" y="29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Line 10"/>
            <p:cNvSpPr>
              <a:spLocks noChangeShapeType="1"/>
            </p:cNvSpPr>
            <p:nvPr/>
          </p:nvSpPr>
          <p:spPr bwMode="auto">
            <a:xfrm>
              <a:off x="4128" y="29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Line 11"/>
            <p:cNvSpPr>
              <a:spLocks noChangeShapeType="1"/>
            </p:cNvSpPr>
            <p:nvPr/>
          </p:nvSpPr>
          <p:spPr bwMode="auto">
            <a:xfrm>
              <a:off x="4512" y="29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Line 12"/>
            <p:cNvSpPr>
              <a:spLocks noChangeShapeType="1"/>
            </p:cNvSpPr>
            <p:nvPr/>
          </p:nvSpPr>
          <p:spPr bwMode="auto">
            <a:xfrm>
              <a:off x="3888" y="2544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Line 13"/>
            <p:cNvSpPr>
              <a:spLocks noChangeShapeType="1"/>
            </p:cNvSpPr>
            <p:nvPr/>
          </p:nvSpPr>
          <p:spPr bwMode="auto">
            <a:xfrm>
              <a:off x="4272" y="2544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Line 14"/>
            <p:cNvSpPr>
              <a:spLocks noChangeShapeType="1"/>
            </p:cNvSpPr>
            <p:nvPr/>
          </p:nvSpPr>
          <p:spPr bwMode="auto">
            <a:xfrm flipV="1">
              <a:off x="3888" y="297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Line 15"/>
            <p:cNvSpPr>
              <a:spLocks noChangeShapeType="1"/>
            </p:cNvSpPr>
            <p:nvPr/>
          </p:nvSpPr>
          <p:spPr bwMode="auto">
            <a:xfrm flipV="1">
              <a:off x="4272" y="2976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944880" y="564778"/>
            <a:ext cx="7254240" cy="658906"/>
          </a:xfrm>
        </p:spPr>
        <p:txBody>
          <a:bodyPr/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7EA68070-1F48-4B44-AA45-E39A1FC70BA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41539" y="1369360"/>
            <a:ext cx="8727835" cy="49104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 b="1">
                <a:solidFill>
                  <a:srgbClr val="00336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  <a:ea typeface="MS PGothic" pitchFamily="34" charset="-128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  <a:ea typeface="MS PGothic" pitchFamily="34" charset="-128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  <a:ea typeface="MS PGothic" pitchFamily="34" charset="-128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  <a:ea typeface="MS PGothic" pitchFamily="34" charset="-128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600" b="0" kern="0" dirty="0">
                <a:solidFill>
                  <a:schemeClr val="accent3"/>
                </a:solidFill>
                <a:ea typeface="+mn-ea"/>
                <a:cs typeface="+mn-cs"/>
              </a:rPr>
              <a:t>What do we mean by the “proof” of an alcoholic beverage?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600" b="0" kern="0" dirty="0">
                <a:solidFill>
                  <a:schemeClr val="accent3"/>
                </a:solidFill>
                <a:ea typeface="+mn-ea"/>
                <a:cs typeface="+mn-cs"/>
              </a:rPr>
              <a:t>Every chemical that is an “alcohol” contains what three elements?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600" b="0" kern="0" dirty="0">
                <a:solidFill>
                  <a:schemeClr val="accent3"/>
                </a:solidFill>
                <a:ea typeface="+mn-ea"/>
                <a:cs typeface="+mn-cs"/>
              </a:rPr>
              <a:t>True or False:  Most of the alcohol a person drinks is absorbed into the blood via the small intestine.</a:t>
            </a: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600" b="0" kern="0" dirty="0">
                <a:solidFill>
                  <a:schemeClr val="accent3"/>
                </a:solidFill>
                <a:ea typeface="+mn-ea"/>
                <a:cs typeface="+mn-cs"/>
              </a:rPr>
              <a:t>What is the name of the muscle that controls the passage from the stomach to the lower gastrointestinal tract?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09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998668" y="524437"/>
            <a:ext cx="7254240" cy="578224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7EA68070-1F48-4B44-AA45-E39A1FC70BA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41541" y="1461997"/>
            <a:ext cx="8727834" cy="47017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 b="1">
                <a:solidFill>
                  <a:srgbClr val="00336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  <a:ea typeface="MS PGothic" pitchFamily="34" charset="-128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  <a:ea typeface="MS PGothic" pitchFamily="34" charset="-128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  <a:ea typeface="MS PGothic" pitchFamily="34" charset="-128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  <a:ea typeface="MS PGothic" pitchFamily="34" charset="-128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690563" indent="-690563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sz="2600" b="0" kern="0" dirty="0">
                <a:solidFill>
                  <a:schemeClr val="accent3"/>
                </a:solidFill>
                <a:ea typeface="+mn-ea"/>
                <a:cs typeface="+mn-cs"/>
              </a:rPr>
              <a:t>True or False:  Alcohol can pass directly through the stomach walls and enter the bloodstream.</a:t>
            </a:r>
          </a:p>
          <a:p>
            <a:pPr marL="690563" indent="-690563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sz="2600" b="0" kern="0" dirty="0">
                <a:solidFill>
                  <a:schemeClr val="accent3"/>
                </a:solidFill>
                <a:ea typeface="+mn-ea"/>
                <a:cs typeface="+mn-cs"/>
              </a:rPr>
              <a:t>Suppose a man and a woman who both weigh 160 pounds arrived at a party and started to drink at the same time.  And suppose, two hours later, they both have a BAC of 0.10.  How did this occur?</a:t>
            </a:r>
          </a:p>
          <a:p>
            <a:pPr marL="690563" indent="-690563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9"/>
              <a:defRPr/>
            </a:pPr>
            <a:r>
              <a:rPr lang="en-US" sz="2600" b="0" kern="0" dirty="0">
                <a:solidFill>
                  <a:schemeClr val="accent3"/>
                </a:solidFill>
                <a:ea typeface="+mn-ea"/>
                <a:cs typeface="+mn-cs"/>
              </a:rPr>
              <a:t>In which organ of the body does most of the metabolism of the alcohol take place?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8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998668" y="564778"/>
            <a:ext cx="7254240" cy="605118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Test Your Knowledge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8-</a:t>
            </a:r>
            <a:fld id="{7EA68070-1F48-4B44-AA45-E39A1FC70BA1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89781" y="1552755"/>
            <a:ext cx="8779594" cy="31430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200" b="1">
                <a:solidFill>
                  <a:srgbClr val="003366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287338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+mj-lt"/>
                <a:ea typeface="MS PGothic" pitchFamily="34" charset="-128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  <a:ea typeface="MS PGothic" pitchFamily="34" charset="-128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  <a:ea typeface="MS PGothic" pitchFamily="34" charset="-128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  <a:ea typeface="MS PGothic" pitchFamily="34" charset="-128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690563" indent="-690563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en-US" sz="2600" b="0" kern="0" dirty="0">
                <a:solidFill>
                  <a:schemeClr val="accent3"/>
                </a:solidFill>
                <a:ea typeface="+mn-ea"/>
                <a:cs typeface="+mn-cs"/>
              </a:rPr>
              <a:t>What is the name of the enzyme that aids the metabolism of alcohol?</a:t>
            </a:r>
          </a:p>
          <a:p>
            <a:pPr marL="690563" indent="-690563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en-US" sz="2600" b="0" kern="0" dirty="0">
                <a:solidFill>
                  <a:schemeClr val="accent3"/>
                </a:solidFill>
                <a:ea typeface="+mn-ea"/>
                <a:cs typeface="+mn-cs"/>
              </a:rPr>
              <a:t>Once a person reaches his or her peak BAC, it will drop at a rate of about _____ per hour.</a:t>
            </a:r>
          </a:p>
          <a:p>
            <a:pPr marL="690563" indent="-690563">
              <a:spcBef>
                <a:spcPts val="1200"/>
              </a:spcBef>
              <a:spcAft>
                <a:spcPts val="0"/>
              </a:spcAft>
              <a:buFont typeface="+mj-lt"/>
              <a:buAutoNum type="arabicPeriod" startAt="12"/>
              <a:defRPr/>
            </a:pPr>
            <a:r>
              <a:rPr lang="en-US" sz="2600" b="0" kern="0" dirty="0">
                <a:solidFill>
                  <a:schemeClr val="accent3"/>
                </a:solidFill>
                <a:ea typeface="+mn-ea"/>
                <a:cs typeface="+mn-cs"/>
              </a:rPr>
              <a:t>True or False:  It takes about 30 minutes for the average 175-pound man to “burn off” the alcohol in one 12-ounce can of beer.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88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dirty="0"/>
              <a:t>Common Types of Alcohol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08038" y="2101850"/>
            <a:ext cx="3276600" cy="1143000"/>
            <a:chOff x="432" y="1204"/>
            <a:chExt cx="2064" cy="720"/>
          </a:xfrm>
        </p:grpSpPr>
        <p:sp>
          <p:nvSpPr>
            <p:cNvPr id="9227" name="AutoShape 8"/>
            <p:cNvSpPr>
              <a:spLocks noChangeArrowheads="1"/>
            </p:cNvSpPr>
            <p:nvPr/>
          </p:nvSpPr>
          <p:spPr bwMode="auto">
            <a:xfrm>
              <a:off x="432" y="1204"/>
              <a:ext cx="2064" cy="720"/>
            </a:xfrm>
            <a:prstGeom prst="beve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buChar char="•"/>
                <a:defRPr sz="3200" b="1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buFont typeface="Wingdings" pitchFamily="2" charset="2"/>
                <a:buChar char="ü"/>
                <a:defRPr sz="2800" b="1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buFont typeface="Trebuchet MS" pitchFamily="34" charset="0"/>
                <a:buChar char="―"/>
                <a:defRPr sz="24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buFont typeface="Wingdings" pitchFamily="2" charset="2"/>
                <a:buChar char="Ø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100" b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228" name="Text Box 4"/>
            <p:cNvSpPr txBox="1">
              <a:spLocks noChangeArrowheads="1"/>
            </p:cNvSpPr>
            <p:nvPr/>
          </p:nvSpPr>
          <p:spPr bwMode="auto">
            <a:xfrm>
              <a:off x="655" y="1341"/>
              <a:ext cx="161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 b="1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buFont typeface="Wingdings" pitchFamily="2" charset="2"/>
                <a:buChar char="ü"/>
                <a:defRPr sz="2800" b="1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buFont typeface="Trebuchet MS" pitchFamily="34" charset="0"/>
                <a:buChar char="―"/>
                <a:defRPr sz="24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buFont typeface="Wingdings" pitchFamily="2" charset="2"/>
                <a:buChar char="Ø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+mj-lt"/>
                </a:rPr>
                <a:t>METHYL ALCOHOL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2000" i="1" dirty="0">
                  <a:solidFill>
                    <a:schemeClr val="tx1"/>
                  </a:solidFill>
                  <a:latin typeface="+mj-lt"/>
                </a:rPr>
                <a:t>(Methanol)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704306" y="4033838"/>
            <a:ext cx="3124200" cy="1143000"/>
            <a:chOff x="3024" y="1152"/>
            <a:chExt cx="1968" cy="720"/>
          </a:xfrm>
        </p:grpSpPr>
        <p:sp>
          <p:nvSpPr>
            <p:cNvPr id="9225" name="AutoShape 9"/>
            <p:cNvSpPr>
              <a:spLocks noChangeArrowheads="1"/>
            </p:cNvSpPr>
            <p:nvPr/>
          </p:nvSpPr>
          <p:spPr bwMode="auto">
            <a:xfrm>
              <a:off x="3024" y="1152"/>
              <a:ext cx="1968" cy="720"/>
            </a:xfrm>
            <a:prstGeom prst="bevel">
              <a:avLst>
                <a:gd name="adj" fmla="val 125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buChar char="•"/>
                <a:defRPr sz="3200" b="1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buFont typeface="Wingdings" pitchFamily="2" charset="2"/>
                <a:buChar char="ü"/>
                <a:defRPr sz="2800" b="1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buFont typeface="Trebuchet MS" pitchFamily="34" charset="0"/>
                <a:buChar char="―"/>
                <a:defRPr sz="24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buFont typeface="Wingdings" pitchFamily="2" charset="2"/>
                <a:buChar char="Ø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100" b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226" name="Text Box 5"/>
            <p:cNvSpPr txBox="1">
              <a:spLocks noChangeArrowheads="1"/>
            </p:cNvSpPr>
            <p:nvPr/>
          </p:nvSpPr>
          <p:spPr bwMode="auto">
            <a:xfrm>
              <a:off x="3266" y="1289"/>
              <a:ext cx="148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 b="1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buFont typeface="Wingdings" pitchFamily="2" charset="2"/>
                <a:buChar char="ü"/>
                <a:defRPr sz="2800" b="1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buFont typeface="Trebuchet MS" pitchFamily="34" charset="0"/>
                <a:buChar char="―"/>
                <a:defRPr sz="24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buFont typeface="Wingdings" pitchFamily="2" charset="2"/>
                <a:buChar char="Ø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000" dirty="0">
                  <a:solidFill>
                    <a:schemeClr val="bg1"/>
                  </a:solidFill>
                  <a:latin typeface="+mj-lt"/>
                </a:rPr>
                <a:t>ETHYL ALCOHOL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2000" i="1" dirty="0">
                  <a:solidFill>
                    <a:schemeClr val="bg1"/>
                  </a:solidFill>
                  <a:latin typeface="+mj-lt"/>
                </a:rPr>
                <a:t>(Ethanol)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E6C8237-4CE4-3E4F-9042-48707CE0EEEC}"/>
              </a:ext>
            </a:extLst>
          </p:cNvPr>
          <p:cNvGrpSpPr>
            <a:grpSpLocks/>
          </p:cNvGrpSpPr>
          <p:nvPr/>
        </p:nvGrpSpPr>
        <p:grpSpPr bwMode="auto">
          <a:xfrm>
            <a:off x="4560094" y="2101850"/>
            <a:ext cx="3657600" cy="1143000"/>
            <a:chOff x="1536" y="2496"/>
            <a:chExt cx="2304" cy="720"/>
          </a:xfrm>
        </p:grpSpPr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1710D58C-B2E4-FC46-906D-916B461B1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496"/>
              <a:ext cx="2304" cy="720"/>
            </a:xfrm>
            <a:prstGeom prst="bevel">
              <a:avLst>
                <a:gd name="adj" fmla="val 12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buChar char="•"/>
                <a:defRPr sz="3200" b="1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buFont typeface="Wingdings" pitchFamily="2" charset="2"/>
                <a:buChar char="ü"/>
                <a:defRPr sz="2800" b="1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buFont typeface="Trebuchet MS" pitchFamily="34" charset="0"/>
                <a:buChar char="―"/>
                <a:defRPr sz="24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buFont typeface="Wingdings" pitchFamily="2" charset="2"/>
                <a:buChar char="Ø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FontTx/>
                <a:buNone/>
              </a:pPr>
              <a:endParaRPr lang="en-US" altLang="en-US" sz="1100" b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E4F4FC8A-161A-CE48-B64A-CA3E6E482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0" y="2633"/>
              <a:ext cx="189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 b="1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buFont typeface="Wingdings" pitchFamily="2" charset="2"/>
                <a:buChar char="ü"/>
                <a:defRPr sz="2800" b="1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buFont typeface="Trebuchet MS" pitchFamily="34" charset="0"/>
                <a:buChar char="―"/>
                <a:defRPr sz="24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buFont typeface="Wingdings" pitchFamily="2" charset="2"/>
                <a:buChar char="Ø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Trebuchet MS" pitchFamily="34" charset="0"/>
                <a:buChar char="―"/>
                <a:defRPr sz="2000">
                  <a:solidFill>
                    <a:srgbClr val="003366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000" dirty="0">
                  <a:solidFill>
                    <a:schemeClr val="tx1"/>
                  </a:solidFill>
                  <a:latin typeface="+mj-lt"/>
                </a:rPr>
                <a:t>ISOPROPYL ALCOHOL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2000" i="1" dirty="0">
                  <a:solidFill>
                    <a:schemeClr val="tx1"/>
                  </a:solidFill>
                  <a:latin typeface="+mj-lt"/>
                </a:rPr>
                <a:t>(Isopropanol)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Ethanol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24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Ethyl Alcohol</a:t>
            </a:r>
          </a:p>
          <a:p>
            <a:pPr lvl="2"/>
            <a:r>
              <a:rPr lang="en-US" dirty="0"/>
              <a:t>(Intended for human consumption)</a:t>
            </a:r>
          </a:p>
          <a:p>
            <a:pPr lvl="1"/>
            <a:r>
              <a:rPr lang="en-US" dirty="0"/>
              <a:t>Chemical Symbols:</a:t>
            </a:r>
          </a:p>
          <a:p>
            <a:pPr lvl="2"/>
            <a:r>
              <a:rPr lang="en-US" dirty="0"/>
              <a:t> ETOH</a:t>
            </a:r>
          </a:p>
          <a:p>
            <a:pPr lvl="2"/>
            <a:r>
              <a:rPr lang="en-US" dirty="0"/>
              <a:t> C</a:t>
            </a:r>
            <a:r>
              <a:rPr lang="en-US" sz="2000" dirty="0"/>
              <a:t>2</a:t>
            </a:r>
            <a:r>
              <a:rPr lang="en-US" dirty="0"/>
              <a:t>H</a:t>
            </a:r>
            <a:r>
              <a:rPr lang="en-US" sz="2000" dirty="0"/>
              <a:t>5</a:t>
            </a:r>
            <a:r>
              <a:rPr lang="en-US" dirty="0"/>
              <a:t>OH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5" name="Picture 14" descr="Ethanol-3D-ball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2892425"/>
            <a:ext cx="4708525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 rot="17024499">
            <a:off x="4672524" y="3766781"/>
            <a:ext cx="363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-128"/>
              </a:rPr>
              <a:t>H</a:t>
            </a:r>
          </a:p>
        </p:txBody>
      </p:sp>
      <p:sp>
        <p:nvSpPr>
          <p:cNvPr id="18" name="Rectangle 17"/>
          <p:cNvSpPr/>
          <p:nvPr/>
        </p:nvSpPr>
        <p:spPr>
          <a:xfrm rot="7284724">
            <a:off x="7515808" y="4672082"/>
            <a:ext cx="363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-128"/>
              </a:rPr>
              <a:t>H</a:t>
            </a:r>
          </a:p>
        </p:txBody>
      </p:sp>
      <p:sp>
        <p:nvSpPr>
          <p:cNvPr id="19" name="Rectangle 18"/>
          <p:cNvSpPr/>
          <p:nvPr/>
        </p:nvSpPr>
        <p:spPr>
          <a:xfrm rot="1103462">
            <a:off x="5020542" y="4879074"/>
            <a:ext cx="363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-128"/>
              </a:rPr>
              <a:t>H</a:t>
            </a:r>
          </a:p>
        </p:txBody>
      </p:sp>
      <p:sp>
        <p:nvSpPr>
          <p:cNvPr id="20" name="Rectangle 19"/>
          <p:cNvSpPr/>
          <p:nvPr/>
        </p:nvSpPr>
        <p:spPr>
          <a:xfrm rot="1031488">
            <a:off x="6646900" y="5154303"/>
            <a:ext cx="363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-128"/>
              </a:rPr>
              <a:t>H</a:t>
            </a:r>
          </a:p>
        </p:txBody>
      </p:sp>
      <p:sp>
        <p:nvSpPr>
          <p:cNvPr id="21" name="Rectangle 20"/>
          <p:cNvSpPr/>
          <p:nvPr/>
        </p:nvSpPr>
        <p:spPr>
          <a:xfrm rot="1285818">
            <a:off x="5489116" y="3204925"/>
            <a:ext cx="363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-128"/>
              </a:rPr>
              <a:t>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57166" y="4069324"/>
            <a:ext cx="363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-128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65159" y="4344554"/>
            <a:ext cx="3635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-128"/>
              </a:rPr>
              <a:t>C</a:t>
            </a:r>
          </a:p>
        </p:txBody>
      </p:sp>
      <p:sp>
        <p:nvSpPr>
          <p:cNvPr id="25" name="Rectangle 24"/>
          <p:cNvSpPr/>
          <p:nvPr/>
        </p:nvSpPr>
        <p:spPr>
          <a:xfrm rot="824813">
            <a:off x="7020531" y="3244426"/>
            <a:ext cx="160265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-128"/>
              </a:rPr>
              <a:t>O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-128"/>
              </a:rPr>
              <a:t>    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-128"/>
              </a:rPr>
              <a:t>H</a:t>
            </a: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ＭＳ Ｐゴシック" charset="-128"/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Production of Ethanol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8229600" cy="4690872"/>
          </a:xfrm>
        </p:spPr>
        <p:txBody>
          <a:bodyPr/>
          <a:lstStyle/>
          <a:p>
            <a:r>
              <a:rPr lang="en-US" dirty="0"/>
              <a:t>FERMENTATION</a:t>
            </a:r>
          </a:p>
          <a:p>
            <a:pPr lvl="1"/>
            <a:r>
              <a:rPr lang="en-US" dirty="0"/>
              <a:t>Yeast combines with sugars from fruit or grains in chemical reaction resulting in ETOH</a:t>
            </a:r>
          </a:p>
          <a:p>
            <a:r>
              <a:rPr lang="en-US" dirty="0"/>
              <a:t>DISTILLATION</a:t>
            </a:r>
          </a:p>
          <a:p>
            <a:pPr lvl="1"/>
            <a:r>
              <a:rPr lang="en-US" dirty="0"/>
              <a:t>Fermented beverage is boiled at controlled temperature to extract and concentrate ethanol fumes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38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Common Drink Sizes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6701051" cy="46910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Bottle of Beer</a:t>
            </a:r>
          </a:p>
          <a:p>
            <a:pPr lvl="1"/>
            <a:r>
              <a:rPr lang="en-US" dirty="0"/>
              <a:t>12 ounces of fluid @ 5% alcohol equals 0.60 ounces of pure alcohol</a:t>
            </a:r>
          </a:p>
          <a:p>
            <a:r>
              <a:rPr lang="en-US" dirty="0"/>
              <a:t>Glass of Wine</a:t>
            </a:r>
          </a:p>
          <a:p>
            <a:pPr lvl="1"/>
            <a:r>
              <a:rPr lang="en-US" dirty="0"/>
              <a:t>5 ounces of fluid @ 12% alcohol equals 0.60 ounces of pure alcohol</a:t>
            </a:r>
          </a:p>
          <a:p>
            <a:r>
              <a:rPr lang="en-US" dirty="0"/>
              <a:t>Shot of Whiskey (80-Proof)</a:t>
            </a:r>
          </a:p>
          <a:p>
            <a:pPr lvl="1"/>
            <a:r>
              <a:rPr lang="en-US" dirty="0"/>
              <a:t>1 and 1/2 ounces @ 40% alcohol equals 0.60 ounces of pure alcohol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3315" name="Picture 56" descr="bee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1365250"/>
            <a:ext cx="1011237" cy="12223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1" descr="whsky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506641"/>
            <a:ext cx="1011237" cy="177358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58" descr="win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2745953"/>
            <a:ext cx="1011237" cy="160379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SMAP_D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365250"/>
            <a:ext cx="8861425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>
            <a:normAutofit fontScale="90000"/>
          </a:bodyPr>
          <a:lstStyle/>
          <a:p>
            <a:br>
              <a:rPr lang="en-US" altLang="en-US"/>
            </a:br>
            <a:r>
              <a:rPr lang="en-US" altLang="en-US"/>
              <a:t>Alcohol is a CNS Depressant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 Box 61"/>
          <p:cNvSpPr txBox="1">
            <a:spLocks noChangeArrowheads="1"/>
          </p:cNvSpPr>
          <p:nvPr/>
        </p:nvSpPr>
        <p:spPr bwMode="auto">
          <a:xfrm>
            <a:off x="1350963" y="2474913"/>
            <a:ext cx="62103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+mj-lt"/>
                <a:ea typeface="+mn-ea"/>
              </a:rPr>
              <a:t>Alcohol is the Most Abused Drug in the United States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81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/>
              <a:t>Absorption of Alcohol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8-</a:t>
            </a:r>
            <a:fld id="{DBFBA663-F91A-4BC9-888B-7277F442A44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9" name="Content Placeholder 1"/>
          <p:cNvSpPr>
            <a:spLocks noGrp="1"/>
          </p:cNvSpPr>
          <p:nvPr>
            <p:ph sz="quarter" idx="11"/>
          </p:nvPr>
        </p:nvSpPr>
        <p:spPr>
          <a:xfrm>
            <a:off x="457200" y="1600200"/>
            <a:ext cx="3486446" cy="4691063"/>
          </a:xfrm>
        </p:spPr>
        <p:txBody>
          <a:bodyPr>
            <a:normAutofit/>
          </a:bodyPr>
          <a:lstStyle/>
          <a:p>
            <a:r>
              <a:rPr lang="en-US" altLang="en-US" dirty="0"/>
              <a:t>Getting the ethanol out of the stomach and into the blood.</a:t>
            </a:r>
          </a:p>
          <a:p>
            <a:endParaRPr lang="en-US" alt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192588" y="1752600"/>
          <a:ext cx="327501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001416" imgH="2514600" progId="MS_ClipArt_Gallery.2">
                  <p:embed/>
                </p:oleObj>
              </mc:Choice>
              <mc:Fallback>
                <p:oleObj name="Clip" r:id="rId4" imgW="2001416" imgH="2514600" progId="MS_ClipArt_Gallery.2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1752600"/>
                        <a:ext cx="3275012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7315200" y="2438400"/>
            <a:ext cx="381000" cy="152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1118972">
            <a:off x="7086600" y="4191000"/>
            <a:ext cx="838200" cy="457200"/>
          </a:xfrm>
          <a:prstGeom prst="rightArrow">
            <a:avLst>
              <a:gd name="adj1" fmla="val 29528"/>
              <a:gd name="adj2" fmla="val 524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118972">
            <a:off x="7391400" y="3200400"/>
            <a:ext cx="838200" cy="457200"/>
          </a:xfrm>
          <a:prstGeom prst="rightArrow">
            <a:avLst>
              <a:gd name="adj1" fmla="val 29528"/>
              <a:gd name="adj2" fmla="val 524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 rot="4486666">
            <a:off x="6235700" y="4916488"/>
            <a:ext cx="838200" cy="457200"/>
          </a:xfrm>
          <a:prstGeom prst="rightArrow">
            <a:avLst>
              <a:gd name="adj1" fmla="val 29528"/>
              <a:gd name="adj2" fmla="val 524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1118972" flipH="1">
            <a:off x="5184775" y="3027363"/>
            <a:ext cx="914400" cy="457200"/>
          </a:xfrm>
          <a:prstGeom prst="rightArrow">
            <a:avLst>
              <a:gd name="adj1" fmla="val 29528"/>
              <a:gd name="adj2" fmla="val 5719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575969" y="2820619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FF0D0D"/>
                </a:solidFill>
                <a:latin typeface="+mj-lt"/>
              </a:rPr>
              <a:t>20%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6172200" y="1498600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0D0D"/>
                </a:solidFill>
                <a:latin typeface="+mj-lt"/>
              </a:rPr>
              <a:t>20%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7886405" y="4445021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solidFill>
                  <a:srgbClr val="FF0D0D"/>
                </a:solidFill>
                <a:latin typeface="+mj-lt"/>
              </a:rPr>
              <a:t>20%</a:t>
            </a: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6346825" y="555307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0D0D"/>
                </a:solidFill>
                <a:latin typeface="+mj-lt"/>
              </a:rPr>
              <a:t>20%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411735" y="1905000"/>
            <a:ext cx="1703993" cy="7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+mj-lt"/>
              </a:rPr>
              <a:t>Stomach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+mj-lt"/>
              </a:rPr>
              <a:t>Walls</a:t>
            </a: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H="1">
            <a:off x="7158038" y="2387600"/>
            <a:ext cx="498475" cy="447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841323" y="3162300"/>
            <a:ext cx="1703993" cy="7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+mj-lt"/>
              </a:rPr>
              <a:t>Stomach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+mj-lt"/>
              </a:rPr>
              <a:t>Walls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4313238" y="3589338"/>
            <a:ext cx="1909762" cy="341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 rot="15303994">
            <a:off x="6219825" y="2001838"/>
            <a:ext cx="838200" cy="457200"/>
          </a:xfrm>
          <a:prstGeom prst="rightArrow">
            <a:avLst>
              <a:gd name="adj1" fmla="val 29528"/>
              <a:gd name="adj2" fmla="val 524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endParaRPr lang="en-US" altLang="en-US" sz="1200" b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7140273" y="5183188"/>
            <a:ext cx="1703993" cy="78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+mj-lt"/>
              </a:rPr>
              <a:t>Stomach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solidFill>
                  <a:schemeClr val="tx1"/>
                </a:solidFill>
                <a:latin typeface="+mj-lt"/>
              </a:rPr>
              <a:t>Walls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6756400" y="4381500"/>
            <a:ext cx="1131888" cy="817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8229600" y="33528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buFont typeface="Wingdings" pitchFamily="2" charset="2"/>
              <a:buChar char="ü"/>
              <a:defRPr sz="2800" b="1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D0D"/>
                </a:solidFill>
                <a:latin typeface="+mj-lt"/>
              </a:rPr>
              <a:t>20%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070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134700PHOTO" val=""/>
  <p:tag name="MMPROD_134700LOGO" val=""/>
  <p:tag name="MMPROD_NEXTUNIQUEID" val="10753"/>
  <p:tag name="MMPROD_0PHOTO" val=""/>
  <p:tag name="MMPROD_0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178546PHOTO" val=""/>
  <p:tag name="MMPROD_178546LOGO" val="iVBORw0KGgoAAAANSUhEUgAAAKwAAACxCAYAAABZeVadAAAAAXNSR0ICQMB9xQAAAAlwSFlzAAAXEgAAFxIBZ5/SUgAAABl0RVh0U29mdHdhcmUATWljcm9zb2Z0IE9mZmljZX/tNXEAAEfFSURBVHja7Z0JXI3ZG8ffe2/7vu+b9pLSZktKEhEphSQSQsgSQigU2QtF2Xeyj8HMMGPGGLNYZvnPYBbDzBjrMPax1e9/nnPvTSj7Urmvz/Ppqtvbfc/7fZ/ze57znHOECRMmCApTWE0xRSMoTAGswhSmALaaGwCl3r37tZo4cXIYey1RtIkC2OoMqzgtLa1bQEDAybCw8NOZEzPbK9pFAWx1hVUluV/yoPpeXpdUlZShLFGCr4/Pr6mpqQpoFcBWP8vNzW1ev379i4IgQNDRgqCpAVUVFTRu1Oj77OzsJoo2UgBbbaxhw4Yujg4OJRrq6hBsbSCk9ILQLwmCtSU02fe869f/LSUlJUbRVgpg37oxvWppYWGxWl1ZBYK5BYTBAyGsXQzR+qUQBvVh0FpASSyBt6fnj6lpaUGKNlMA+9YsNjTUwNzcfIGqktJdQU8fQh/mWdcsh1CyQmprF0JI68+8rhVUmKat617vSFJSUidF2ymAfRuaVdfX23uStobGPUFHB0KnGAhLihioqyGsWwZhPQN3I4N2XTHzur0hWJrxQMzZ3unPlOSUNoo2VAD7xiw1OdnMx8enQF9P74ZgZAQhmQG5bJHUq65joK6XAUtfNy6HaNMSCGOHQPBwhkhJGdYWVj+FhoYlMOg1FO2pAPa1W/OgoBw9La3bPCMQ2YHBSoCuloG67IGHLVkGETNhEwN542IIk9Mh1K8LCfs9G0vLv9u3bx+vaE8FsK/NsrKyjFq0aJFjYmBwXaSqCqFZMwh5sxmca6SetWRpBWiXP3hN0G5gP9vMvPC0MRBc7FkgJoa1peXPoaGhkc7OzsqK9lUA+8otqn3USFMjo/8EpkWFsFYM1nwG5qry7l/EIZUZyQO5LFgvA3kj+/oekwcThzFP6waRshKM9Q3+dnR07llSUiJWtLEC2FdiAFSTk5MGM494Wsw8oxAQCGHmLAirGaxrlz8AUg4s97ZycJc/8Lbr2Ps2MGA3zIcwi3napj5cHuhoah23s7NT5GkVwL4SWFViY2PH2tlY3RaTZ/XwgpCTy+BbWwHQChKAZMG6CkFXRZDlwdgm9p7tTNMWToDg7QqxSIC+ts5Jb2/vNuzviRTtrgD2RWFV6pHUI9na2uqsQJ7Vxw/C+IkQlq/kUkAkh7AcVnn3v/xhYB97zd6zkb3etpB56pEQWjaBWEcThvqGv4aEhEzJzc01V7S/AtjntvTRo0d41vO4IJFIWKDkDiErh8G6mskAJgU2kK2UZgA20Vf2/81rZMbes5l54C0y2yT73pZV0v9vXCn9nS0M2u0M2mVTIIQHcnlgYmh4Ly4ubhl7WKwU90AB7LN6VklKSkoXr3qe15SVmAxwrwchg3nWNeuYN6VcK9OhKwm0BRCWFEBYOAfC3OkQpkyAaOJYiCaNZ4HVOIhGDoEwgtmEsRCy2feyZV/nTINQzH5n0Tx2Hvb7mwrZ/7OYNq4PQSyCvZ0dEhMTV23fvt1CcT8UwD7VMjIyWnh4eJwgjyeYWUAYms6gZF153kwGHwuWhvSH0DkaQquWEPx9IDjaQ7CzhWBuDsHUVGYmEAz0IOjrSV+bmT74mZ0N+506EOp7MjkQws4VCWHacAiLGbStm0CQiGCsZ1Davn37eT/99JOp4p4ogK3SWIBl4uLislJbXYNBZgmhzwAWZM2AENURgqszBAsGpaEhBA32cwrCCOqXMdLGamrMiztANGMYRIszIbQJgIid29zI5EZYaNjyXbt2+SrujQLYx2RAenp6Wzs7ux3KEsldwYZ5wOHjIOTOhRAY8hBkYmbsPSxI0odH3bpo2bIlmDdEnz59MHToUAwePLhSGzJkCPr27YsOHTogLCyMyg5hzOBXYbKDvLnIwZr9ze4QLWFyIiEcgrYG1FVV4e7uftLJyWlx+6ioDBaQBSqAfUeBPXHihBqDwdLX17c186rTmAz4RVdTk4GiA6FrTwiT86AcGw8ja1s4Ml3ZLDAQXeK6IH1UOvLy8rBy5Up88MEHOHz4MFjXjfPnz+PatWu4evVqpUY/u3DhAo4dO4YjR45gz549WLVqFebMmYPR6aOQ0KULWiTGwXZeBlSXjYdSdDAEXU3+kFAxuLOzM9zc3A7WqVMnp2PHjr1Yb2B7+fJlLQWwtd+bipmHC/Hz85ttamr6qYaGxklNTSkYgj7r7qM6Q3t2EdrPK0b6pElYvnQpPt+3D0ePHsVff53G9evX8aqPGzdu4MyZv/Hz8eNYu28Pmq6YDs2iUVAdFAOxsd5DHp4+q4mJyXVLS8vP27ZtuyouLq4be2BsFcDWMqP8JvOmrczNzUeym31OjWlHJaUKOlRHF0JsD6jPXYqUzw/i4rXrKL17B2/8KAM++PZrhJTkw2BDDjR6t4NIX/sx/UujbqpMMtja2t6MjIz8JCQkpF1qaqqxAtgabmfOnDFOTEzs6+3t/Z6BgcEVdrPvWlhYoE4de6iwrpYDQDMGWrWHMHshOn18AMevXH2cooe+vmJCHznv/Xv3sPuHQ4hcOQuGy0ZBs1sYxFrqMg+rBRtbO2hr65bDq6ysDGNj44tMLpQkJSX1KCkpqdVSoVZeVFFRkcbAgQPjAgMD1zGPel1NXR2mpmYIbBaEKBb1Ozk68QCKwxrQApKJeejCYD184VKVQJXR19fF7CMnLr17Dwf+9y3arpsB04XDod+/HSSG2lARS+Dg4IiIdpEIDm4OevgqgssCx0uOjo6Foew4dOiQjgLYam4sEFEPDg4OYF1/vpGR0SVtLS1YWVkjpEVLjEwfjTFjx6Nho8ZQEosgqKhCCGkLUU4hOn74BX67cq0Kz/r2jgM/fY+4zXPhuGUCjId2hDLTtBJBBD+/Bhg8JA2jR49Hu8hoOLu4gGQOgUtSR1dX9w8fH5+S+Pj4cKZxTRTAVkPLysqyYh51pLW19QkaUtVisPo3aIhhaSMwr2ABpk6bibZt20OVtCvlUf2bQsjKQ5MtH2P3n2erFagPXC2w94fD6PFeIZzWjIFZ3wgoGelAxMD09vbF+AmTML94MTLGZiKsVWsYm5hAJBKVe1xPT8/LXbp0KU5OTq41I2c1/gLS09M1vT08gpmG26atrX1XT08fjRs1Qd++KRzS4oVL2ddZaNYsmOc2BZEYQoMgiMbPRvj2T7H/7EXcKy2tVE9WC2bv3cfPJ09gwJYCeK0ZhTpjO0PN2ohJGhE8PD2RPmoM5s6bj9n58zBk6HC0aRPBexUKzAheHR2dMiaLtnXs2LETCz41FcC+3ejfhEmA2Xr6eicpiHJk2jSheyKmz5iNBUWLOayzZs9FJNOtykrKUr3nVh/iUdPRZPPH+ILBWmUAVA3YLa3w+qcTP6Pfxnw02ZYFt/Fx0LA15tdjb1cHAwcOxvwFi/j15s0pwPARoxEQ0BQaGprlWQUrK6uLTCbkxMbGGiiAffP5VDUGapC1tdUifX39O4ZGRmgR2hKjx4xjN6wQhezm0Q2cOTMPkR2iYGRgIIXV3hVCSgYal+zGzlNnmGd9PANQxv+VVg9iyyp62nv49vhPyN69CkHrRsMrKw7azub8upydXDFs+Ej+kNJ1FxQWI2dyLuLi4uHi4gYJk0DkbVVVVW8waD/s3bt3CDtljZyeUyOT/wkJCb1YRHxSVVUNdewd0LlLV0ydPgtFxUtQOH8hN7pp5G319GQpIHsXCH1Gwnbpdqw6fuopaabqJw3kx5mzZzBi8zyEbRgD77Ex0LY14tdXz8MTmVmT+HXT9RO4c+ctwKjRY5m3DYS6unr54IO7u/tRX1/fGrlOQo36sKGhoYbe3p6Zpubmp0xMzRAUHIKRTMPlz5nHb9S8giJ+s2bnzUWv3n1hzbQch9XUCkKvEbBbvB3zf/gNN+7eq55B1jMeR0/+isnvL0aHDaPRODceZg2cIFGSwKOuB/qlDGS9zHzML5Q+tARu9uSp6BjTmeefBeZpKZOgpqb2c1BQUE5+fr6LAtjXYJmZmaYseJjJov9SCioSevTEjFn5mM+6wYL5D2Cdx25Sr159YWpiKoXVhMHaqS9sF25H/ncncOd+aU3l9KEPTZ52+s7F6Lg1AyGzesCorhW/XlsbWwwcPJS1QxEKFjBoC6Qed+68Ih6gedTzZO+TZhJMTU3RtGnTj1jb1lMA+2ozAc28vLw26ujq/ufj44uUAYMwZ24h9x4EKkFKN4jSV6mDh6EOC0Q4rObMwyYMhmHeWkw79DOulXvW0ppI62ODDOcuncfcncvQc0MGWuTGwdTLBhIVJSaTHJHMPO1s0vPM08of5vkMYNL5lDHR15fqekr/ubm5bY+Li2uoAPYVWEZGRitXV9cf9fT0ENw8BNk5U1hXt4DdAKlXld8M6v5ShwyDi5MLz1MKGtoQYpOhnb8OIz7/Hpf/u1OFVq2Rrrb8uHz5EhbvWYvuG0eg7fwesAty4yBaWlqhT99+/CHmPQ9rJ6m+LcY0pvfj4rpBn9YFY+8lfWtjY/O1p6dnUwWwLx5ciVhXFVivXr2Devr6aBYUjJycXB4JkzelgEJ+E8hzjBg5ikXErlLPqmsIITwBhtNWIvOrozh9/dYjoMpel9VgWCt89nMXz2PBh8vQ9/0xaF/QAzaN7Hk7WFhYIT6hO9f0cmjJFhQtYrq/EF3i4mFtbcPfS4MtRkZGexi01bpovDp71mYNGzY8SAMBrcPbIHfqDA4rabF584oqNP5i/jN//wZSWGlwIDwOQs5KpHx8BFdv362kZ62p3rXssQdP/p1rV69i4a7lGLh1FDoWdUedpk68PXR0dNC7d3J5ACZ/0OUP/oBBqbCxtS2H1tjY+D3W7k4KYJ8PVh8PD4/97IlHWFhrTJ02ozywIqNGn0tBBfMak7Jz+Xs0aCxdncmAoA5QHV+MmPe+xJHz/1Z608tkyNa86KusitfS4/zFC1jB5EHqtnR0WpAAxyBnCGJpINav30Dk5Rdi3nyp1pdLKYoFknr1gbWNjTxXW2ZmZvaeu7t7XQWwzzZ61dLb2/uwrq4eHwyYMTNP6g0I1IIKnrV4MSbnTkPjJk35elWCMvOsobFQmrgcfT86wmTAf0+8ubX1oBkOqz9ci7Rto9BzXR/Uj64PkUSAgb4hoqJiMXN2Pgrkwao8s8IAHpE+CvW8PMsLaExMTD4ICAiodtBWqw+Tlpbm06BBgy8I1qaBQZg0aUp5JoB71Xlyz7AIM2bkISo6hnlWqg+QQPBvAeXRhYjc8iV+vHjlKd6pdh1lj1zfpYv/YPtX2zHuo/HotToJ7mFM24soI6CNrt0SmKctKM8eUJsStKRrKftiJdO0ampqZS4uLusiIiKqVZ622nyQ/Px8fX9//+0UsVLwNG78BN7lyxtV7hEI4GnTZ6NN23bSKFdJBUL9YAhDZyNq8wEcPHP5oRtZ9o542LJHCs1v3ryBHQd2YOzWMei5NB4+HepBSVXCPW2XLvH8gZf3XPLglUBOSupDdQflKS8vL69NK1asqDZTzqvLCJa2ra1tqrKy8g1KX/Xu3ReFLPKfx3Tr3AreVT6K1alzV77pBa+88gqCaGgeQtbuw1dnLj3mdd4JaB+6tAc55ps3bmH3lx9h0gdjMXBDEhp38YGymhL3tO3aRWI6g1Y6qPBA01LlV+8+yTAzN+PQMmmA6OjoOUVFRdUC2moBbEhISG99fb2LKiqqaNUqnD/9NEozt0AK6twKWqsXCxCsLKRFH4KtG4Tek1Cv+EPsOnG2EiRrR671Bcnlx93/7uKz7z5B1o6RGLa1F/zb15XqVLESOsZ0wqzZczB//sOaNn9OAZNbHaEmqz8wNze/3rhx4/4KYJmlpqYGOTo6/kARqqurG8aOzZKmX+YXcWDnVXj6+6UMgqW5pXRgwJpFwF1Gwr1wJ1b87w/8d+9+JTft3Qm2nnTN//33H3Z+8R4mvTcCA1Z0QYOoulDVVIKuth4iI6NZYCsd4q4ou2iApmnTZiwAk5Zlsp7v6+DgYJ93GlimW03r16+/l+o1KdAaMGBweXmcXLvSWDi9Th08FOZm0m5KcPCC0G8q3OZ/iM3H/nooSaU4KuthgHt37uPg919h2vtjkPVJMqLSg6GqpcQ8rTJahIZhQnYua+di1t4PxwqBgcE83SWbwfDpjBkzHN9JYFkbqrInNlVbW/sGpVGCg0N4MUvFEZmCQqmljxlLjSWF1ZAFBLHDYJO/A/nf/IY79+89uDk1eeTqDRyl90rx+ZE9mLlrNDJ39kJQQn2oaalAhQWu1P4TJ+U+qM+QDS7QXDj5aJixsTGYfBv+TgKbmJiYwAKtc9QQ7nU9MHZc5sOelb2mBhs+cjScXV2gTBMHjawhdBoBu6kbsfS7U7h259EywWpSeF3dvGyFopl7d+/i8I/fYN6OScjY0g3RI5pC30wTEpHUaeRMmVaePaB7QAMLcV27QV9fWndgaGj4U2BgYAze0o7lbwXWgIAAY0tLy/dICtDQa58+/Xg9QEVgC/ko1hR4eXpJPaseC7Q6j4LJjO3I+/qXBzKA93qlClifiOzjbXP05x8xe9sozPisN3pMbAF9Uw2IxRIObXaOVB5UHA3rEBVdvvgIxRws9vB4J4BlbaUfExMzkUmBf+niGzRoiMmTpz5UUUTd0vjMiUw/BUFVWQJBTQtCWE/oTVyPyfuO4fS1/yrxrDW0ZPC1w1pW6ev79+/jq+8/R/EH2cj9oCcSsgJhZKXJ2lsVTQKaYuz4CdzT8govdj/GZU6As7O0uEhDQ+OOh4fH0HcC2KFDh0b6+/vfJCGvra2DPsn9eaPIveuC4iV8ODYouDlUJDTkqgGhaUdojGLyYPf/8O+tu1XeEIWHrUISPNpWZXJoS3H0tx+w5KMJmPZhN8SNaAw9Y0plifmiI+RpuaalOg5mXeMTyqfa1KlT52hWVlZwrQa2qKhI193dfT3NcKW1oahohZLXBXyAYAFvlKkzZqFt23ZQV1VmsLLGCe4G1dErMHjnEZy/cVvB3ytBt8L/2JfjJ37E4h05mLWzB5Kzg2FRRwcqyirw92uIUaPHobBoEeYvXIwp02aiYaNGPGtAc8O8vb0/yMxMt6y1wAYFBbXU0dE5T0+og4MDXwCCj65QGqVoIYN1Ntq17wBtWlFQRQ2CXwTEQxei47oD+OHsvwo/+hrx/eXEMazcnYPCvd0xYGoQTKy0uCf182mIrAk5vNiIer+UgYNhYSkdumWB2LWIiIietRLY2NhYLSsrqyIWaJWqq2sgJqYTE/PzpbNcWbdDr2NiO0NXS1O6MktAR4hSi9B9w1f4+Z9rKC0rVeD6Ov0t+++p07+i5NMZmPdhV/Sb1ARWjrqQsEDM08MLQ4cO5/KApt10iI7hPSTVzzLHs4lJA+NaB2xwcHBfPT29MzyN5e6BzMxJMlG/kC92Ed+tB/T1ZOuhereEeMgiRK/9Cr9eul6hgRXQvnpoH64O/uOvU1j/wSwU7e6KzGVh8GgkncxpZ2eHtOGjULx4OSZmTykPwLS0tC75+vq2rVXAZmZmGjLv+qGamip0dHURH9+dVwbNX7CYT9VI7NkLFrRphQrTrPWaQ+g5DZEr9+PAn/880rgKYF+tf60IrPQ7pfeB30/9gq37ZmL5/u4YXRAMe3epI/H08sGYjPF8MCe6YyyfWi4Wi8rq1au3OSEhwabWANuwYcOOTLvepIv29fPnSwlR9zKfifm0tJFwqGMn9ayuTSAkzUL9OR9h/8nzT+jGFMC+NLBlD4CVHg/nav86/Tu2fjobyz+Nx8hZAXCsKx048PT0YoHYGAZuJmztpFNrdHV1b7IALKZWAJuamqrKvGsxDRJoammhZ1JvLFy0hI9Zpw1Ph7ubO985RbDxgnKPKQgs/ATbjv6N+0/UrApgX42LfWRS5kNrIwFnz57Grv1FWP5xV2QvCoRvU1OIJWI4OrnwuWBdunTlNbOUNbC3t9+Snp5uUOOBbd26dWMWTXLtWq+eJybnzsDChUsxatQYpoNcZGWC3hA6TUJAwcf49ORFBZDVgWXZceHiBWzbm4d1n8chb20L1PWVLo3k6urOi73r1vXg/zcwMDgfFxcfVaOBLSkpkfj7+49XUlK6S1El1V9SkDUuaxKYTJCuZWrpDiFmHOpkv48Vh06hfH02BbRvGdkHedoz505j35GV2Li/ByYuaAK/psZQUpbAwdGFB190Hynz4+fnN//EiROaNRbYgoICX0dHx6/pCaQnMXNCNsZnTYS3tw9UaOKgviWEqDHwmL4LK7/9A7fu3q/iOVccbw1Y2XHj5k3s/WoV1u3thKJtQQiJsGCgChAJSuWLKPv4eF+eOHFipxoJLLtGEdOvBQxYvj4pDetNmToDQcFBsmIWBmuLvnCcsAWLvj6Ju6WlT+iYFMebB/ZxcGmVmZ1787Hty65YuCUILdqaQ1lZVL7PAk3L9/HxyWJvFdc4YGlSobW19U4q/KV6SpqRGR7eFpTaEvRtILRKhenYTZj/xQncvne/kgZTFLO8fQ8rs7IH4F66dAkHv9+KXQd6YfUHwYiKt4WyirgcWhubOp8xR+VQ44DNysqMtLOz4xVZPr5+CG3ZCtoa6hC0TZhnHQDd4WsxbOt3uFRpfYCiVLB6AFvR4T74/+3/7uLTL1Zg62exWP5+U7SIMIe6hlheL/uvu7t7SI0D1tHRfqi2tjTlQWPPOjTkqsSAbZ4M/TFbMX7H/3Dp5p13jYRac1y7fg2ffbke2/d1w/tfBqHXQHuoqpI8EN1ljioDr0kWvC79qu1s77xSvr6+dE8sBqxXe2gNXIaBG7/F6X9vKu56Dfe8t27dxpeH1uLjg3HY8nFTdIg1Z5KPVo2x+D00tHX064D2tQCbnZnt6erqerJ8u0kNPQgBiRAnFWPAhsM4e/XWg55G0fXXMFgfji/+u3UTh7/biV37+mDjhw3QN9UWJqbq0Ncz/svD1X14aGisZrUGll2DKCoqqpOWltY1DqtYCYJPDJQGrUPM0i/xx2WFZ61tnpbmgX73v7346EAcPv+uCQaPrAMdHSWoq2ldt7Oz70/5+GoL7Jo1a+zat2+3S01VRbqMkFMg1BIL0GftIRz+85Is6CyTWmnZg9cye6lmLCt7or3sUVpaitu3b/N5/hW3m6cduel7d+7c4e95aRxe8hqe1g5PMpo6c+/evWf4ew//jK7/vR2FyC9uiC0f+SB5oBWMjVVplZkTtraOA0JDQ7WqHbDsc6u0bNlyspmp8W0xLcDgHgohKhfRxV/g/LXbLLpk3cehQ/j449345JNP8MnHzD75GHv27Mbnn3+O8+fPv/BNJpC+//57du6PpeeW2Z49e/i5L1648ELnpZt3+fJl/PLLL9i1axfmzZuHadOmYfDgwejTpw/69u2LMWPGID8/H0uWLOHv+emnn3Dx4kWm8W499987ffo0/9wVr0P+mj7D3bt3n/j7F9h17tu3j193xXZ4FqPf2bRpE7fdu3fz8/z+++/84Xz87z5eiPTp3n2IaNcMo7Pq4NNv/DB8lC2MjFShrq51xdradlhRUZF2tQGWYE1ISBhgamJ8kUsBl2AI8YVomLsbB05KywRPsotv164dzMzMYG1tXW7m5maoX78+duzY8cLAEuxJSUmwtLTki5k9OLc5LWiGDz744LnOR17zo48+QlZWFsLDw8E0OT83rf1FBR80g5QHlMxonpOuri6ldPh7nJycEBAQgOTkZA7xkSNH+Pme5VixYgVtK8/PI78Gek31qOPHj8flS5ee+Ps7d+6Eh4cHv+6KbfysRveGTN6GdK7IyEiMGjUK27dv5w9iVd729Okz6J7QC2bmKsie5oADhxsga2IdWFiosGBM/VJQUNB6Bq1vtQB29OiM3u7u7heki13YQ+g4FR45e7D66wf1AcePH6eRkPIkc0Wjee/r169/YWD//vtvtGnTptJzE2TkNZ71OHbsGCZPnswX76AaiMrO+SxGMBPEwcHBmDVrFvfUTzvIg1d1vgEDBlQBzIOD6UX+QL3oZ67KaACIHsQRI0bg4DffVAosTWrMzs7hu9R4eKhh/QZn/HDUD+mjbZg8UIaWph7t97v1xIkTlm8NWPY5lTt37pxka239lzKVCVozINtNgErsVBRs+Qy3Kix28fPPP/Oil8oahFbJ27BhwwsDe+bMGbRv377Sc9OKJVu2bHmm7p/eR59RPjv0VZmLiwv3tE87CgsLOeiP/j559NTU1KcCu3HjxvJFL16H0QRS8rrMU+L69euP/f2VK1fAwMCIAS5g9EhVXLpgg19P0KZ3lszrK0FP1/B+m/CI1ez3rd4KsOMyM1NdXJykMsDMHULsTAhdCmDSoC0OfLrnoYupzsBSgPH+++/TLoGv5Ua3atUK//77b40HtmLdAMmlR3uNTz/9lLWhdIXEhM4CLp6S4P4tU/z1pxuWLrNlsCuzXkub9TotdubnF3m9UWBHZ4yO8vH1Pa2urgbBgMmAVmMYsLMgODSHp28D/O/7b2sMsBSwdejQobzy6Fm6SOp6abrz095LsGVkZDzTddQUYKV1AzZYu3bNY/e4adNA/vO2rQT8/j3rhP9Tws0rpvj7tAvmF1qiTh0laGsboFGjxrRYcp03AuzQoUNjmMY7pazEGtfADkLrsRDiiiA4NeMfNqJtOM6eO1cjgKUMA3kLNdrYo4qbQ7sG0vkzMzMxZ84cHhyRXly3bh3vHkmjEpRxcXG8yySg5b9LQd+HH3741oGtV68ez3DMnTsXeXl5VRplPCZOnMivhQKvJ0EbFhaGUydPlv/9K1euoJ3sPnh7CvjyEwbsPQGl1yS4fVUfF87WQXGRKYNWzOSFJq2OuD0/v8D/tQKbnZ3dloH3gzoFJDqWEIIGQ0gqgRA+GYKmdJZlz56Jj6V1qiuwp06dqjJgo6nMrVu3ZtpsJQ8an3RQDvOPP/7gKSHWRmjRogXvOilb8DTQ3gSwMTExz9Wmf/75J/OgaxEaGsq1a2XnNNA34H+z4sNP18u3EbUS8MFWBux9ZtcJWgH3bmjj3GlrLCwygbc3LWFvBD+/RntSUlI8Xguw7MNrBAQE7DbU14OgbsRgTYWQsALibpsgajqSfc+Qf9gRw4c/1gDVFdiDBw9yr1jZ71JK6VkCtsq89tGjR7k33rp1K4f5bQNLkocS/M977N27l2c6qsqEjBw5svxzUeA6btw49jMJdLQEbF7NYC0TUMZgBbOy6yLmaXXw7wUrrFttDMc6dK1q8KjnsyUjM9vxlQLr6+tryG5gtqqy0g2ROmsU/0QI8Sshjl8PSZfNEPn1h6CkwS8kJyenxgD75ZdfwtnZucronoB+0YPApZ7mWUepXjewLzKYQZ+9oKCAb1JX2XlbtmzJYwD5e0keKSvTaogCli0QcUlAHpbbNak8IE97+bwJlhbrooGvhMkxrfuu7h7vRUVF+b8SYJlnNbO1tV2orqp8gy/Q5t0Fos6LmG5dB1HH1QzYLRB5JfKFxOgi6AJrCrCHDx/mOrOy39XQ0MDUqVO553gTR3UElo6vv/4adevWrfS8lJ+l7ID8WL16NYNb2tPOnMwgvSEzGbDl4F5Xxc1/9PHZR7oIaiqBWKLKAjn7T5g8cHspYBloKszT5GprqJWKVBis9aIhdJwPoetaCDGrII5mwHZmHtYjTtq4EjGWLl1aY4A9ceIE12lVBRZ0o6hrp8GJdxVYGm729/ev8t5VDCq3bdsGQ0NpLDM5SyYHboq4HAAZlwci/v2y62q4d0UX72/SRJOGUgdhZVVnK+vN/V8I2PT0dLOAgMaZ2prqUs/qGQuh8xIG63qIYxioBGvHNRB32QqRc3vZlF99/qHfJLBnz559qSzB2LFjnzhYQOkrOj/pUXo43jVgSRaVL9tfiWyiugP5QfCamlrwn40aJuD2PwzQW3LvKgWVg3tdCi5uKOHeVQ18s08VnaJpuFuJeWij/c7u7kHPBSyL9nQDAwOmm5oY/SdIWJTo3BpC1DwGK5MBDFaSAmJmIuZlJXHbGLAR0m1yzMz4OPzzAvs8w6ePHufOneNj3i+ah/3qq694cv9puUdK8/Tr14/XJvzzzz+vpAqsJgC7Zs0afo8qOy8FZBVH8Q4dOgRb2zr8Z317CrjyNwPztgxYWeBVLg/kdkMC/KeCg58poWWIAD1dFbpvH7m7uzs+M7BBQYHj9HS1r/NkugPrMiMLIO7MJEDsaimwzAQCtuPDwJqZmVaad3wSsNTI06dPxw8//MCNRPx33333VKP3UXdFlUZBQUEvDCyVBdJ7qgq+Ho2MabnQbt26obi4mKfFagKwLKDhJZDPe9D96NixY5WDKlS1Rikw+UH3pE4dB/6zZAbs1TMyYK8/8LIVtWy5se+XXhPjh69E6JVIO5Erl2lp6X5obm7e4KnA9u7dO8LCwvwsL8C28IEQPgNClw0M0jUcUKlnfXXAUqKdhkXpaSUj+J7VmjdvjsaNG/NCk5epJaCKqsWLF/MEO+Vfn2W0h6qiKL9JQSY9QM9alfU2gCVJQ/W7lGKjcsEnGZUUyksdO3fuXGVBDWUOFi1axGVVpcAmVQasINOvjwB7laQDSQQRiucIMDUW04jYCWd7+/AqgWV/T5XKBF2cHP8U002zDYbQisHaeS0DdC0PsAhauRR4VcC+TntWYOmgbADpsYEDB/KSvmf9G9ra2mCBAoYPH869fWWFIW8bWDc3Nz5SN2XKFD6wUZVNmjSJ1/vSgAm1wZMeXpJRVDNb8Xg6sGKpdq0ILL2+KeD+VRHe3yigRZAIRga6x+1tXSOSQ0PVqgQ2MTGxm5OD/QUl2mbI0BVC6GQIndZzSCXRDMyOKxms7HUtBVZ+0Px7Gn6l4UlaDKSqkZ7K5ALV9tIQ6KM38m0DS106nedZ7FlqKqh3qSwb9GRgRQ9grQjsDeZxb4ixf48Ijf0FqKhqXbW2tRtQZdCVm5urNmLo0K7sifpNQmWCBk4QgjMhkASIWc0hFcuCLCmwa2o1sHRQ10mF4TTUytqHNgnmxdXPUnpI0LQJD8ea1aufqUrrTQD7Ko1SfQsWLOC1A5Vp3id6WLlH5RkDMjFunFfCzq0ihIWyB8HCCgFNg5bHJiQYVgnsujXr+rZq2eoKd//KTK/4JjPPWsJlgCRGlrpicAoxUs8qZpBW1LDiR4B93ixBdQT2UalA6SwqQaRCavK6z6JzCXCCndJutQFY+mw0jE2DA1VN1/n222+ZlLCXBmQ9K9ewuCaVBWVXJSzQUsaeHUrw8aYVvXURE9tl595PP3V+Yh5248ZtbcLCwudoqKv+K4hovdZACO3mQ8SgFcdIPauEIJV9lcjhlQdgcVshyIA1MjLkN/Z5gKVKKUreU+EEGUWez2qUZoqPj+dwvC5gKx4UuFAajMbMKeB7WoU/BSYsiOXzrWoqsBQUN2jQgFekffHFF0+cW0Zz0MzNpRt3pKUKuHXhQR62rDzIkmYE7jFYfzysgrCWFAcYoVmzlu/v37/f4ZlGuliDKNva2kzTUFO9w6Gt2wmiqKUQYqWyQIkPEqzmHpdkAYeVvhfNJELcFojcY/mHVFdT5U/g8wBLUFFlkDxKpajzWY1SUpRaioiIeCPAyg/KadKw7ujRo3lm4Uk6l0ZwZs6c+dS00uvWsNQr0Lno65OM5qiRAyBIO3XqxCdaUsbg5s2nT9N/7733yke6csbJIL31IDsgrScQ4+51FXx3UA39k2nPNg00btz06/z8/EbPVUvAvJyera31JF1NzQsiWq3FuQ2E1rlMHqyWBV4ruSQQyaUAB3e1tPjFqzufz0Pbw1N+8nmAfdmBA9KaLzNw8DIHPTSUOJfPA6sqYKEcL9XPPsk7vU5gaWh11apVvI73aUYTDqk+4Mcff6xUpz7poGvU05MufDxt4oMMgFwO3L8qxu2r6jj4pTo6RIrYw6EGz3reO7Kzs31eqFqLlnn39fUdrK8rWwzDugGTB7N5oQuXB9GyICx61YNArPMmiLx7QxBLvQx5k+cF9m3P6XoVB6XESNpUBS3V3T5paPd1AhsbG/tG2oBy0qqqWtxxLZrHIL0rza3ymtjrYtz8Vx1HDmohrrOE9TyaTBN7H168eLH3S9XDFhUVafj5+WXp6mhfFyTKLKBqBSEyn3nalQ80bbTUu/IgjIBtOASCqrQEjcbm30Vg5R6Gpo9UFV3TAMPbAPZlhmaf9SB5RrlcMXNc6moCSpYzYEul3vUe86y3rmjg+yM6SOyhDH0DNbi4eFLxdvNXMuMgPT1du1mzZtnmZiY3+IiXXQCE8IkQdWXAdpIWvkilAbNOGyE0GwdBQ6pdaIGJR0vy3hVg//e///GRt6pK8VhQUWuBJY1OWRT6e1bmAj7YLOLA3r/CYP1XC8eP6iKlvwr7jCqwtXE8lJKS7P88NdlPfQPztHpBQcEjzEyMr/ALt/Ll0ApxTMvGrpFqWPKwlAILmwZB17a8cR5t3HcFWNKzVa2/QOkwWommtgJ748Z1PpRLf8/DTcAXu6WS4MZlDfxy3BBjRqvD3Fwd1tb230S0jmj3WmbNss+h3C6y3SwjQ4P7AmkzGwZduykQxbMgjAdiJAvWQURpMCPpDnkBTQN4nWlNApYiYPKOz5Por+yg4JFGgarysJQSq13APqhYO3/+HFq1as3/XrMAAd99xbzrbQ2cOGmASZO0mFdVZm1j+xvT8q1e67oE+3/ar5+QkDDaxsrirFjEGtSKeZC2WUwerICYp70YsJFL2fcbSbsDKyscOHCgRgFL+UPqyqkyiWbCUgKcilmedYE3guGzzz7jkw8rg44CMcrb/lWhsqm2AXvk8BH4+koLveNixfjtZy388rsxMjJ1YGoqgbaW4W/BwSEd3tjKL0lJiUOsLc1v8SjYygtC+ywICSwQ68Q8beRyiJza8WkylIt9FMDqDCwNw7LrK4eFcpFUE9CrVy9ewUUFzJQ6o6KWikZAE0TkNen3qcDkSQUylM98UmFMTQd28+bNfNCAAq6x47Xw43EzzJxtwIJQWsdB/6yro2PiG11b6/Lly1pxcXHZdrY250W0QqGlJ4Q2YyF0J2hXQeTVE4JYFcrshtNcKBoVqgnAkjetapoMRfyUw6SUVM+ePcGiWvTv37/8K4FAmvVpI0yUIaBKricVfdd0YPNmz4Wergbiumlgz+cWmLvAgD3EytDR0vnTzs6xd25ystobXwyOfS6VgQMHJnrUdb8oEbHGMHZggVg6hMSVEIJHQqRuyHNwUVEd+FTn6g4sJf5pyPFZK7JedE0qKlB/2jTrmhx0nTv3D4YNHYRuPXSwm8E6u8AIjk4qUFPXPW9r7xjP3iJ6a8ttsj8uGZgycLijvf0NFWUlCGYs2GqbAaFjLkT20pSOk6MD14XVHdiTJ0/y2s/XBSvVGtDw5rMUwNRkYH/430HMzG+HbR9ZYtY8I9jZS2BoaHYvPDycdkhUe1lYX3ptLQag8ogRI+a5u7tfE4slEEycmDwYASGK6VoTZ+hra2LJ4oUPAUtj01UtLkZDgi8DLK09W9m5aSYCaauqDpoNS+ufUsqJwHiVsNIcMPLedO3PctAoUVVVUoMGDXoqsPTQUx1AZeegoetXC+wDKVBWVoqTfy/DNz/5YXmJOZzdJNDVMUCbVm127t6926naLBnPPquGv3/j1gYG+vuUydOaM0/begiEsEFQsnRB6pAhrBu8VQ5sVVOFCdiX9bAvCqy87pUW1CDdTQsY03Qd8vrPuz4sBWt0LTT7gAZPqBDkWdaFfRPAUg/0OjwsDRD98fdOHDreGiU7rRDSSoP1aqZoERL2cW5urlu13JSDdfVe5qZGu5WoRpQ2jwvrDyEiDSG9R+K8rKyOoKLKJnrSaVxbbtRVUfkdAfOiB0FBsNH8KrKHzs0i/W++/vqZG59m4NLCEbSeFhW0UPkidek014weOOol5Eb/b9SoEZcU3bt3596UZipQPvdF5ndR4Tsl3im1Jr8Get2lSxde3U9zrZ50UBsmJibyCYcV25gCRpoFUXHu1ct51gfe9eKVT3Dk5ygUrTJF42aq0NHRLGvdss2mNWvW2FfrbY88PT2bGBrqH1YRsyfalAVibdNglDwb6788Jr1M5smo+6UBBZo+Ijf6Py2i9jIT+OSgVTxv+blPncLNFzw35WCpWol07jfffMMrmB41GrmiaSGkUZ+2B8HTDgLy0Wsgo79P03ZKn7JGF7UhlVo++vu//fYb70VebtOQssdgvf7fYRw/E491O+wR0FwNIiYN7e2dfmUPboMasbFcUEBAYy8Pj/c0NTRK+QbIjTrDY9wKbPvhT9y5p9g/tuYfst3VmGa9cusAfjzdA4s32SIoTFMWHKrcb9KkCa1TpVJjdkLMzS2ycXNx+1CZJjKqakNokQSPnE1Y9sVR3Lt776ELVxw1D1apZ/0BP57phg2fOKFFG20Gqkg+c+QqixlavQ6uXhuwZEzTNWJBy0989q2BBYTwAbBJm4+Fn32H+w81QGmF/5VV+lpxvA0wq27/W3dP4dj5Ydj8uQc6xOlBVU0kG3oW0+DImeTk56vAqhbAygKx2bq6Ov/xKNXUHkJQAlzHL8WqwydwvXyzDgWw1R/YB69v3D6BXy7kYO3HXuiUZAAt7Qc5Y1VVFSruWbx7926dGglsREREXR0dnX3l1fc6RhCaxsJ+7FLM2/cDLlcxpq5AtToA+/hx/fav+PHcCJTsq4/wWF2oqouhoaENFWXpCKGHR10kJvZIfZ1MvVZgc3NzNfz8/Nc9tHeAlh7ztJ1gPaIAk7ftxaUKtQYPP98KbKsTuHfuX2EyIAdbvvZG4mBDBivlzs3h6Vkf6uoaPP8cFBT09d69e31qLLDsOkVt2rTpqq+re0VeXifi0BpAaBIF49QZyN6xHxdu3FR42WoHainkcu2/exfx2+XF2HggEF37GUHfWAxzM2tERcXCx8ef31ddXd1bLG4Z8jp5eu3AyrystYOD05dSjaMKYyNjqNIOKxq6EBpGwGRYHqbt/RbXHikKUQBbXTzrVRz/Zx62fRuMhMEmUGOeVUtTH92790L//oPKF+AzNzc/mJSUZF/jgSUv6+/fcAwtCExPoptbXQQ0CYSmhgYEVU0I/q1gOzIfY9/7DH9VHHYsUyD7pqB81D2UlcN6Bb/8swIlX4cgOcMcxuZKMDQwRqfOcRg7fgIaNmzC76mKikqpl5fXlPz8fKUaD6y06DvJ3tjY+BBdnKGhETrGdEbLsNZQVWGeVpnpW78waA7MxaA17+P0P5eewc8qYH41vFadvrp19wJ+ulCIzd+GoXuaBXSNBNqVG926JWLO3Pno0TOpfI0xV1fXv6Kiohq/CZbeCLBkPj4+OUzn3JQu6NAQw9JGolV4OHS0tZk8YNaoDQwHT8FIFoj9ceX6s7S24nhNwN4vvcM86wZs+j4Mw2bbwsxWBRKxMkJCwjBz1hzMmJkPHz9pEROD9h4Ltia8zlTWWwE2JSXFhemcT2hlGG1tHST1Skbe3AK0a98BGqrMy9I08gatoDJoClLf+xT/PDb2r8gbvNqjtFIHUFp2D6f+/Qhbvo9FWr4D7Nwpw6PEZFwz5E6djqKFi9G3bwp0dHTl5ZM/xcXFeb4pjt4YsOBa1n+EhoYGH0jw9fVDTu50TGbWIqQl+K6KakzT+oVAZ9AEpG3YiV/PnK2igRXHK3KxD3vWsrs4+e9ubPtfVwzLc4a9hzqUWIDcrFlzZGZNRFHxImRNmMR6yAZy71rq6+ubS7sM1TpgybKysuw9PT2/l445q6NN23bImzMP02fMRmSHaOjL6zjr+kOpbwbazV+Fo3+fV7D1RvAtxYl/P8CG7ztiyGx7WDmp8XXS/P0bYwpzKsWLliIvvwBhrcJ5kTtN+albt+6PaWlp3m+SoTcKLGsXcZs2bQZpampe4FNXTEwxeOhw1s0sxew5c9GBQaunrSWVBw1DIfRKR58Nu9hTf+VB1qCsoneQVQ49Zexb4Umr+v6Dn525fgTbjvXGiIUucPKhXQwlqFfPGyNHjsH8BQtRtGgxjzvMLSxl0/itb/fu3Xsi+1VJrQWWzN7eXs3GxiZXTU2tlLIGTZoEcGmwYOESTJ0+G526xMGEgSwoMYng7AWNvumIXr4Ze4/+Ukmqq6wcWf4zBbNVg/mEIOvvawex/eeBGLXUC66NNCGWiHlgPCZjPOYVFGF+0WJMZb1g08AgnsZSVlYu8/DwXFRSUmLypvl548DK0lyN6tSpc5QuXltLG/HduiN/3nzWMIswr3ABunZNgL5M1Atu3szTpiEkbyGOnDhZob3LKvEWCmKf7E1LH2ojetzPXf8RW48NQsYaD9QL1uUywMXFHaPHjMeC4sUonL8Qc+YWontiErR1tOWLpPwVERHR+G2w81aA3bVrl1Lbtm1n6OnpSdebcnJG+ugMFMwvxgL2NM+aNZd7WnNzM/ClkRi04p6piFm8Dn9c/KeS7k4hCp6sCEorONoKMuDad3j/13RkrPOHZ4guRBIBtnYOSB2ShjnzijisdD/ShqfDyclZPrv5DpN1s06cOKH5zgBLlp2d7ceO/STeJUzEN2rSBFOmz0Qh87IFTDPNzpuLnkl9YGRgyJ96wcsfyoMykLjhfRw+9edTNZnieLz3qdg6l/77C9t+GYmcDxqjUZQJcwwEoxl69enLZEAxCgqLMb94IXKnzUSTpoF8EiQtG+/i4rIuMzPT+m1x89aAlUkDVyMjo93SWaEStG4TwRPTJPILmbclj5vcNwUWZha8QQUHFwiJA9FgZiF2/+8nlN69945C+GJyQA7s+ZsnsOP3LIxa74PG0caQqIhhaWGDfikDWJuTZy3i7T9z9lyeyVFmTkUk4ivXnM7IyAh4m8y8VWDJPDw8EvT19W/wqd7GJujZqy/XTLzhGLj57DUNMthaW0s1raMbhO7JaFGwGJ/+eAxPGhNXHI8fl2//jZ0nczBlTwjzrEZcBhjqG6EH06gURxQWLeSOgu5BIuvhjI1M5Ns43QwLC0t/27y8dWCzsrIsGjVqtExTU7OMgjBLK2sMGJjKGm0h5nErwmzWeAMHDoaNtZVUHji5QZw8CM3nL8He47/Q8IwC2Spb4MH/r925iF0npiJrVxBCelpDWY12KddGTGxnzMybwwLeYhQWLmQ93CIMGJBKqavylWscHR2XJCcnG7zzwJKlp6fb+vj4bFNTVS2lBrKwtMLwEaN411RQuIB72iIm/oekDYeVpYW0ppZ2i+6aCJfcWSja+xluPTbfvmJA9i5i/PA1n7vxG7b+OgkjNzeBV2sDiJUEGOgZoUuXeN6LzV+wWKZdizBi5CjYOzhCXhLavn377zZv3hxUHVipFsCShYaGumlra++Qz0xo0KAhMsZlclgLCqR6Nn9eIdO0/WFvL920TLC2hRCfCPdZ+Sg5eJAWPqig2mS52Xdm/kJVOWrgxr0r+OCPOZj8eWuE9rOFiqYIKspqvExwxow8abxAQRYLeMeyNvf29uEzCCjQcnNz+z01NbV5deGk2gBLFhAQ0Nna2vomj0iVlOHPoJ2QPYVnDuYVMH3Fnv458xagf8ogJg9km17QFpHde6LJnHnYd/xYFTeylmcQyqq+XqoP+PLsJmTva4/IsU7QNVVmPZQYTZsGYQZ70CltNZd6suKFfAg2JCS0HFZ2L65GRUUNrE6MVCtgd+/erTlw4MBRTk5O/8in1DRo1BjjsibxERfqrkgizGVfhw1PR30vb4gpT2tmBlHXePjOno2izz7D1ZfcAr7mkyv9eu32ZXxxdgMy93RAYB8baBorQUNdE61at8WEiZO5Z+XGNGv25FyEtGgJVRVV3u4WFhbHWK+XUFRUpKYA9in1BrGxsRksKr0nX1ytIYM2k0FbtHAJCwyKuDyg7mv4yNFwcHCQyQMWIPToDqvcyVhFewiUlVbRVb4byN4pvY29p9ch+5sYhI1whLq+dFVGgpKGwGlQgNqyqHgxpkydidat2vDJhLLF824EBQX1qm5sVEtgZZ7WIDw8fDbrkm6X73PasBHGZ05g8oAFBzLNRfJg8NA0eDNPS+8RrCwhdIpF3VnTseLLA7h56/ZjHeXTtV9NBfXBddwvvYsDZ7ZjwpddEJXrAQNbNdYTKaFhg0aYmM086wJpG1I2YMLEHAQFNefVc9TWenp6Z1xdXUckJydrKYB9DqOl6ZOSkoabm5tfkgdi7nXr8YKMuVwaMA9RsIA3+uQp05gmC4SEr32gDSGmA0xyJiDn/e34t9JtJ2uv171begf7z27H+M+7oNVYNxjW0YCYadbAwGBkTchhsBbzQJbigqFpI1mA5Vu+ayNr6z9ZHNENr2Cl7HcOWJk80I6MjJxgb29/X0VFmS+FQ+uuDhw0mGta6tbI0xYVL8Go0WPh4VGP3RySB8zTxsfCatI4zP30Y/zzGLS1E9jSsvv47uI+TP6mDyJneMHUTVqs4lmvPn/QKbfNsy4LFvD6AHd3D17bSgGWqanpVQbrsJKSEvXqzES1BlYGrd7QoUOn2NjY/Cb3BDY2tujbbwDy5xRyD0vQklHutr5XfSjRkutGBkweME+bm4Wcj3ZV2FugYrqrdqnXb//5ApO/7o/I2T6w8JIWFtnXccCI9NHcoxYVLeFt1rd/ChwdnMoXN6lTp87l6OjorNzc3GoNa40AVgatxN3dPcjAwOAz+cYZpqZmiGgXiYmTJkulAQ8iijF23AQ0adIUqhIWZJgYQYhtB/Ocscj7bA/OX/qnVnrXe2X3cOSfAxj3VTIiZvvC3EuXd/NOji581JAkFHlWSltFd+zEC+epDTU0NSin/Xv79u37HDp0qNrDWmOAlVtwcHBAvXr1vpGXJaqoqPIMwvAR6VwiUMRLNZxZE7PRrFkQVGi/Aj0dCO1awHTyGAzdsBqnz5+rddLgt6vHkP3tULSe7wurxtKFLawsbfhw9oLiRRxWkgBULK+hIc0EUJDasmXLPzIyMpKqs2at0cCSpaSkNGE6dpWmpua/0rSXGI5OLrx4Y/qMPK5nqUJ+wqQcBAQEQol2bTRg0Ma0gVbWMGTs3IJL165WAW11B/jxz3fq2m8o+GkqOixtBosAQ4hVJbAwt0RSrz78IZ7DJECf5H5wcXEt352G6dVSFxeX1QzWpuwUqjXp/tc4YMliY2M1nZ2dE6ysrA7JN82gacdBwc35vCNa6KF44VJk50xFWFgr6OkwYHU0ITRvCJ3Mwcj4cBvOXbr0nGhUF2YffLJfrx7H+MPDEb4wkMMqnQ1gh0Gpw5DP2iCNtUVwcAj09Q3KNwzx8vK63Llz5xFZWVmmNfHe10hg5RYfHx/u4eFxWEtL6650ZIwFGQ4O6JbQg6e6aHBhxsw8REZ2gDrlaVWYRAhrAtMpIzBy6xqc+OvPKmGt7r72zxunMO1/k9B8aWNYh5vxemFDfUN06twV2ZOnIjGpF9/GSR5Y0d5dTK9+kZqamsJ+XVxT73mNBpYsOTm5bsOGDTNZN/evvMujPV3r+/ig/4BBvFuk2QthLcOgRHuJaahDiA6FWvZgpKwqxoUq1/Oqvsj+eeNP5PwwEe23t4ZlW3OI1SXQYtccF9cVycn9+SALlQTKYbW0tLzVsWPHFWlpaa41/X7XeGDJSkpKtFik29/V1fUIg5V7W/I4ZubmfB49pbuo8iu8TVvoaGpDMGXdZ1QIDCcNxoj31uDkhXM1JsC6du868o/NQautreHc2wlKWhIoK9EaAR480LS1teP5atl2of8y2XSABavJK1asMK8N97pWACs32sQsJCRkpLW19Zfyhcr42LiREYJDWvCZn61bt4WBjh4EVRUIIX5QzuqLruuKcOzUyWrvXM/eOofCXxai2ZpQWHexhbK2cnm2RE9X76Fdw+t71z/v39C/b0JCQq0AtVYCK7e4uDh/W1vbmbq6ukcp0JDfSANDI54Gs7OrIy0C11SDEN4Eyhm90GNJHn749Xi1lQQXbv+D/F8WIGxHB1h0soNY4/EtRikANTMzO+/n57c8MzOzM2pQuuqdBpYsPz9fxd3d3d/BwWES07ffspt5W8y6StK5dGNF8hutyTxxcx+ojk1Eu2Uz8M3vP1crUOm4cucqph8tRPD2DrDt4wyJ1gNYZatfE6i/s65/ZevWrcPYtevX1vtaa4GtMEpG5YouPj4+0xi4hyrdh1WVda0t/SCM6Yao1Xk4dvqPKhdUflN+9969uzh75gwOHTuC/G8XocGmtjDv6wxlQ9VyUCnyd3N1u8xk0HoWULVkv6ZR2+9nrQe2gr7VCAgIqNu4ceNMX1/fo1RHW767DZkag7aRGzSzeqHzytlYs20Tjv34E27fvvPGPClt+3n06FFs3boVkydlo3uvHgib0gmN3o+B5eB6UDKRwmpnZwdPT8/97DompKenR7Nre+uTAxXAvj6PK5k1a1YI6zqHOzs7rXWwtz+rqqJyjYZxReRpQ+tDMi4BdgM7oW2naAxKGYC5c+fyXbL37dvH93yljZipmObOnTt8J/Ay5o3LnrDEPf2M9nil9xKUtEHx9evX+Z6wX331FT933uzZGDJkCNqEh8PB3oGvDqgZYgmrOQGwzPSFipUmlMRKYNr85zZtItKLior83rV7904C+wi8GqmpqQ1dXV2jmwU1K7GzsvpdhQKxUC8IaR0gRHgzzyv1wjQGz2BB40aN0KpVK3Tt2pVvB8+CG75Ldl5eHt/9u6SkBOvXr+dGr2ln75kzZ/L3sL+JwYMH812/aYv7Jk2a8OS+pmx8v9yUBKi3tIZFURCMmWeVGKtCU0Udfg0afJ6VndXiXb5n7zSwFe3E5RO6PRIS4m1tbP4SVCQQmnlAyIqD0CsUgo7a47qXhjoFEdRV1KCloQldbR2YGBnDzMT0IaPv6WhpQ5u9h95Lv1PZubhpq0Cw1IZ6e3tYLG0Js5lNoeworWl1c3E5mp2d3eRdv08KWB/2uEpxsXEJNhZWZ5XUGDyB7hBGx0Dox6Bt7QIhwAqCpwmEOnoQjNUhaDEJIZEOUlQJYUWj99LvmLDftdeH4GEMobEl8+QOEOLrQjS0IZRnNof+qtYwzmsGVW8jvh2mtaXViYiIiA6Ke6QAtlIbOnRob29Pr3MSGjFys4aQ3RlCSV8IaztBKG4DYXZL9r1gCGMCIAxvBGFYYwgpvhC61YXQxf1hYyAK/XwgDGXvS2OW0RRCThCEvDAIRexcq5n02MbOv7UzlLbFQPe9DtCe1AhKrrpQEsRwrONwMLF375aK+6IA9kmeVrVfv349XJydT0moaKaxE4QJzNMu6wFhXSyDNxrCho4QNrLXm9n3N9P32P+Xt4ewtB17n8zo9XJm66Ol79nEbCN734ZoqdHvrGVf10RDVNIBapvbQ3N6ICS+xhAx6WBuZv57SEhIlOKeKIB9FmhFaWlpA3x9fK4pa6hCqG/DPGokA5BBu7oTh0xYEyW1tcxLrpPBV5nx93WQvVf2/9VR0nPQ1/UdoLQ1Eir5zSDxN+WDG0wTXwsMCkpR3AsFsM9lWVmZPerWrfsrn7PvzjTsmAgIS7pBWBUrBZWDSOBFy15XZtEVLOrh96+NhGhjJMTzmkPU3JLBKkBbS+s3R0fHwSUlJRLFPVAA+yKatqdv/fo/82JxTxYkjQ6HsCKBwRbzwMuuiazwugojb7q6w8OeeQuzBS0gtLKGSEUCbQ2tK/b29v0UsCqAfSlNGxsb625qYrpKRV31vuBmDmEUg3Z5V6mnXS2Db3WHh4EkD7q6IqgyI++6ln1vI7P5oRCasfMpC9BQ07jgbO+cFhoaWuuHWBXAvgFjIJlamlmu01BVh2BrAGE484zL46XQUje/imCMlEFZ8bVcs8q/yjzrktYQQqRrsOrr6qNB48bTFO2sAPaVWsOGDevaWduuUVdXLxPczSCMbMmg7cIgjKkgDTo88KqrKwRcciPPuqothCR3COoSBqseApsG7s3PL/BWtLEC2FduCQkJRt71PTdoamhCsNJj8qA56+LjGJwdKwRisuBqraz7l3/dSBC3gxDrDEFbwod8ExK6f7Vr+/aGirZVAPs6oXVzdnLaoaWpcV+oxzxtOoN2EQN2zSPQrq2QEVjP/r8yAkIfLwarMpTFSrTRxadFK1a4KdpUAexrt7ikOHdvT8/VOtraEMyZt01uBGFZJ1n2oIMMXJmnLWFfl7BALaEuBH1VqCmpwLNevR9TU1OrxVLsCmDfEUtJSbHz8/Hboq+tXSayY/JgaCCDNkbmaWWatUQ6OCAke3FYlcUS+Hh7/5SckhytaEMFsG/csrKyLFu1bLnQ2NDoP8GUPK0v86ZRUk+7jrIH7RnI/hCM1Dmsrq6u37Df8VG0nQLYt2bbV2y3aB7cfJmelg4EMw0IKQ2YXiVYGbgD/SDYakNZkMDezv50fHx8jKLNFMBWB09r3qFdu418EzwLTSmoowMg2OvxSY921jZH20REdNq1a5eKor0UwFYL27trl0ubNm1W6uvp3xWsWDDmYgglNWWYGBqdZd9PqI1TrxXA1nR5sH27WWREZLGZsXQdVnNT819CQ0ITFbAqgK22tnv3btsOUR32Obs6X7O3t09GDV6ATQHsO2L79+8PmDx5ciLzsjVidWsFsApTmAJYhSmAVZjCaoj9H8FW8TWtY4dgAAAAAElFTkSuQmCC"/>
  <p:tag name="MMPROD_THEME_BG_IMAGE" val=""/>
  <p:tag name="MMPROD_UIDATA" val="&lt;database version=&quot;11.0&quot;&gt;&lt;object type=&quot;1&quot; unique_id=&quot;10001&quot;&gt;&lt;property id=&quot;20141&quot; value=&quot;Module 1: Fundamentals&quot;/&gt;&lt;property id=&quot;20144&quot; value=&quot;1&quot;/&gt;&lt;property id=&quot;20146&quot; value=&quot;0&quot;/&gt;&lt;property id=&quot;20147&quot; value=&quot;0&quot;/&gt;&lt;property id=&quot;20148&quot; value=&quot;10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C:\Users\Kathleen\Desktop\HSIP Courses\HSIP Prototype\&quot;/&gt;&lt;property id=&quot;20224&quot; value=&quot;C:\Documents and Settings\wmckee\Desktop\NHI stuff&quot;/&gt;&lt;property id=&quot;20225&quot; value=&quot;C:\Documents and Settings\kmonagha.FHWA1\My Documents\WBT Project\310115\Updated Production Modules\Attachments\&quot;/&gt;&lt;property id=&quot;20226&quot; value=&quot;C:\Users\Kathleen\Desktop\HSIP Courses\HSIP Prototype\nhi_HSIP_prototype_KK1.ppt&quot;/&gt;&lt;property id=&quot;20250&quot; value=&quot;0&quot;/&gt;&lt;property id=&quot;20251&quot; value=&quot;0&quot;/&gt;&lt;property id=&quot;20259&quot; value=&quot;0&quot;/&gt;&lt;property id=&quot;20262&quot; value=&quot;754406453&quot;/&gt;&lt;object type=&quot;8&quot; unique_id=&quot;10002&quot;&gt;&lt;/object&gt;&lt;object type=&quot;2&quot; unique_id=&quot;10003&quot;&gt;&lt;object type=&quot;3&quot; unique_id=&quot;178552&quot;&gt;&lt;property id=&quot;20148&quot; value=&quot;5&quot;/&gt;&lt;property id=&quot;20300&quot; value=&quot;Slide 3 - &amp;quot;Alcohol&amp;quot;&quot;/&gt;&lt;property id=&quot;20307&quot; value=&quot;574&quot;/&gt;&lt;/object&gt;&lt;object type=&quot;3&quot; unique_id=&quot;178553&quot;&gt;&lt;property id=&quot;20148&quot; value=&quot;5&quot;/&gt;&lt;property id=&quot;20300&quot; value=&quot;Slide 4 - &amp;quot;Common Types of Alcohol&amp;quot;&quot;/&gt;&lt;property id=&quot;20307&quot; value=&quot;575&quot;/&gt;&lt;/object&gt;&lt;object type=&quot;3&quot; unique_id=&quot;178554&quot;&gt;&lt;property id=&quot;20148&quot; value=&quot;5&quot;/&gt;&lt;property id=&quot;20300&quot; value=&quot;Slide 5 - &amp;quot;Ethanol&amp;quot;&quot;/&gt;&lt;property id=&quot;20307&quot; value=&quot;576&quot;/&gt;&lt;/object&gt;&lt;object type=&quot;3&quot; unique_id=&quot;178557&quot;&gt;&lt;property id=&quot;20148&quot; value=&quot;5&quot;/&gt;&lt;property id=&quot;20300&quot; value=&quot;Slide 7 - &amp;quot;Common Drink Sizes&amp;quot;&quot;/&gt;&lt;property id=&quot;20307&quot; value=&quot;578&quot;/&gt;&lt;/object&gt;&lt;object type=&quot;3&quot; unique_id=&quot;178561&quot;&gt;&lt;property id=&quot;20148&quot; value=&quot;5&quot;/&gt;&lt;property id=&quot;20300&quot; value=&quot;Slide 11 - &amp;quot;Distribution of Alcohol&amp;quot;&quot;/&gt;&lt;property id=&quot;20307&quot; value=&quot;581&quot;/&gt;&lt;/object&gt;&lt;object type=&quot;3&quot; unique_id=&quot;178562&quot;&gt;&lt;property id=&quot;20148&quot; value=&quot;5&quot;/&gt;&lt;property id=&quot;20300&quot; value=&quot;Slide 12 - &amp;quot;  Which Parts of the Body  Have a Lot of Water?  &amp;quot;&quot;/&gt;&lt;property id=&quot;20307&quot; value=&quot;582&quot;/&gt;&lt;/object&gt;&lt;object type=&quot;3&quot; unique_id=&quot;178564&quot;&gt;&lt;property id=&quot;20148&quot; value=&quot;5&quot;/&gt;&lt;property id=&quot;20300&quot; value=&quot;Slide 14 - &amp;quot;Elimination of Alcohol&amp;quot;&quot;/&gt;&lt;property id=&quot;20307&quot; value=&quot;583&quot;/&gt;&lt;/object&gt;&lt;object type=&quot;3&quot; unique_id=&quot;178570&quot;&gt;&lt;property id=&quot;20148&quot; value=&quot;5&quot;/&gt;&lt;property id=&quot;20300&quot; value=&quot;Slide 23 - &amp;quot;Blood Alcohol Concentration&amp;quot;&quot;/&gt;&lt;property id=&quot;20307&quot; value=&quot;602&quot;/&gt;&lt;/object&gt;&lt;object type=&quot;3&quot; unique_id=&quot;178571&quot;&gt;&lt;property id=&quot;20148&quot; value=&quot;5&quot;/&gt;&lt;property id=&quot;20300&quot; value=&quot;Slide 24 - &amp;quot;Grams, Milligrams and Nanograms&amp;quot;&quot;/&gt;&lt;property id=&quot;20307&quot; value=&quot;586&quot;/&gt;&lt;/object&gt;&lt;object type=&quot;3&quot; unique_id=&quot;178573&quot;&gt;&lt;property id=&quot;20148&quot; value=&quot;5&quot;/&gt;&lt;property id=&quot;20300&quot; value=&quot;Slide 26 - &amp;quot;More on Grams and Nanograms&amp;quot;&quot;/&gt;&lt;property id=&quot;20307&quot; value=&quot;587&quot;/&gt;&lt;/object&gt;&lt;object type=&quot;3&quot; unique_id=&quot;178574&quot;&gt;&lt;property id=&quot;20148&quot; value=&quot;5&quot;/&gt;&lt;property id=&quot;20300&quot; value=&quot;Slide 27 - &amp;quot;More on Grams and Nanograms&amp;quot;&quot;/&gt;&lt;property id=&quot;20307&quot; value=&quot;604&quot;/&gt;&lt;/object&gt;&lt;object type=&quot;3&quot; unique_id=&quot;178580&quot;&gt;&lt;property id=&quot;20148&quot; value=&quot;5&quot;/&gt;&lt;property id=&quot;20300&quot; value=&quot;Slide 29 - &amp;quot;Test Your Knowledge&amp;quot;&quot;/&gt;&lt;property id=&quot;20307&quot; value=&quot;608&quot;/&gt;&lt;/object&gt;&lt;object type=&quot;3&quot; unique_id=&quot;178588&quot;&gt;&lt;property id=&quot;20148&quot; value=&quot;5&quot;/&gt;&lt;property id=&quot;20300&quot; value=&quot;Slide 1 - &amp;quot;Session 8 &amp;quot;&quot;/&gt;&lt;property id=&quot;20307&quot; value=&quot;611&quot;/&gt;&lt;/object&gt;&lt;object type=&quot;3&quot; unique_id=&quot;178589&quot;&gt;&lt;property id=&quot;20148&quot; value=&quot;5&quot;/&gt;&lt;property id=&quot;20300&quot; value=&quot;Slide 2 - &amp;quot;Learning Objectives&amp;quot;&quot;/&gt;&lt;property id=&quot;20307&quot; value=&quot;612&quot;/&gt;&lt;/object&gt;&lt;object type=&quot;3&quot; unique_id=&quot;178590&quot;&gt;&lt;property id=&quot;20148&quot; value=&quot;5&quot;/&gt;&lt;property id=&quot;20300&quot; value=&quot;Slide 6 - &amp;quot;Production of Ethanol&amp;quot;&quot;/&gt;&lt;property id=&quot;20307&quot; value=&quot;613&quot;/&gt;&lt;/object&gt;&lt;object type=&quot;3&quot; unique_id=&quot;178591&quot;&gt;&lt;property id=&quot;20148&quot; value=&quot;5&quot;/&gt;&lt;property id=&quot;20300&quot; value=&quot;Slide 8 - &amp;quot; Alcohol is a CNS Depressant &amp;quot;&quot;/&gt;&lt;property id=&quot;20307&quot; value=&quot;614&quot;/&gt;&lt;/object&gt;&lt;object type=&quot;3&quot; unique_id=&quot;178593&quot;&gt;&lt;property id=&quot;20148&quot; value=&quot;5&quot;/&gt;&lt;property id=&quot;20300&quot; value=&quot;Slide 9 - &amp;quot;Absorption of Alcohol&amp;quot;&quot;/&gt;&lt;property id=&quot;20307&quot; value=&quot;616&quot;/&gt;&lt;/object&gt;&lt;object type=&quot;3&quot; unique_id=&quot;178594&quot;&gt;&lt;property id=&quot;20148&quot; value=&quot;5&quot;/&gt;&lt;property id=&quot;20300&quot; value=&quot;Slide 13 - &amp;quot; Significant Difference Between Men and Women &amp;quot;&quot;/&gt;&lt;property id=&quot;20307&quot; value=&quot;617&quot;/&gt;&lt;/object&gt;&lt;object type=&quot;3&quot; unique_id=&quot;178595&quot;&gt;&lt;property id=&quot;20148&quot; value=&quot;5&quot;/&gt;&lt;property id=&quot;20300&quot; value=&quot;Slide 15 - &amp;quot;Metabolism in the Liver&amp;quot;&quot;/&gt;&lt;property id=&quot;20307&quot; value=&quot;618&quot;/&gt;&lt;/object&gt;&lt;object type=&quot;3&quot; unique_id=&quot;178596&quot;&gt;&lt;property id=&quot;20148&quot; value=&quot;5&quot;/&gt;&lt;property id=&quot;20300&quot; value=&quot;Slide 16 - &amp;quot;Metabolism in the Liver&amp;quot;&quot;/&gt;&lt;property id=&quot;20307&quot; value=&quot;619&quot;/&gt;&lt;/object&gt;&lt;object type=&quot;3&quot; unique_id=&quot;178597&quot;&gt;&lt;property id=&quot;20148&quot; value=&quot;5&quot;/&gt;&lt;property id=&quot;20300&quot; value=&quot;Slide 19 - &amp;quot;Alcohol Symptomatology &amp;quot;&quot;/&gt;&lt;property id=&quot;20307&quot; value=&quot;620&quot;/&gt;&lt;/object&gt;&lt;object type=&quot;3&quot; unique_id=&quot;178598&quot;&gt;&lt;property id=&quot;20148&quot; value=&quot;5&quot;/&gt;&lt;property id=&quot;20300&quot; value=&quot;Slide 20 - &amp;quot;Alcohol Symptomatology&amp;quot;&quot;/&gt;&lt;property id=&quot;20307&quot; value=&quot;621&quot;/&gt;&lt;/object&gt;&lt;object type=&quot;3&quot; unique_id=&quot;178599&quot;&gt;&lt;property id=&quot;20148&quot; value=&quot;5&quot;/&gt;&lt;property id=&quot;20300&quot; value=&quot;Slide 21 - &amp;quot;Alcohol Symptomatology&amp;quot;&quot;/&gt;&lt;property id=&quot;20307&quot; value=&quot;622&quot;/&gt;&lt;/object&gt;&lt;object type=&quot;3&quot; unique_id=&quot;178600&quot;&gt;&lt;property id=&quot;20148&quot; value=&quot;5&quot;/&gt;&lt;property id=&quot;20300&quot; value=&quot;Slide 25 - &amp;quot;How Much Alcohol  Does a Person Have to Drink  to Reach a BAC of 0.08?&amp;quot;&quot;/&gt;&lt;property id=&quot;20307&quot; value=&quot;623&quot;/&gt;&lt;/object&gt;&lt;object type=&quot;3&quot; unique_id=&quot;178602&quot;&gt;&lt;property id=&quot;20148&quot; value=&quot;5&quot;/&gt;&lt;property id=&quot;20300&quot; value=&quot;Slide 28 - &amp;quot;QUESTIONS?&amp;quot;&quot;/&gt;&lt;property id=&quot;20307&quot; value=&quot;625&quot;/&gt;&lt;/object&gt;&lt;object type=&quot;3&quot; unique_id=&quot;178610&quot;&gt;&lt;property id=&quot;20148&quot; value=&quot;5&quot;/&gt;&lt;property id=&quot;20300&quot; value=&quot;Slide 10 - &amp;quot;Absorption of Alcohol&amp;quot;&quot;/&gt;&lt;property id=&quot;20307&quot; value=&quot;633&quot;/&gt;&lt;/object&gt;&lt;object type=&quot;3&quot; unique_id=&quot;178611&quot;&gt;&lt;property id=&quot;20148&quot; value=&quot;5&quot;/&gt;&lt;property id=&quot;20300&quot; value=&quot;Slide 17 - &amp;quot;Mellanby Effect&amp;quot;&quot;/&gt;&lt;property id=&quot;20307&quot; value=&quot;634&quot;/&gt;&lt;/object&gt;&lt;object type=&quot;3&quot; unique_id=&quot;178612&quot;&gt;&lt;property id=&quot;20148&quot; value=&quot;5&quot;/&gt;&lt;property id=&quot;20300&quot; value=&quot;Slide 18 - &amp;quot;The Mellanby Effect&amp;quot;&quot;/&gt;&lt;property id=&quot;20307&quot; value=&quot;635&quot;/&gt;&lt;/object&gt;&lt;object type=&quot;3&quot; unique_id=&quot;178613&quot;&gt;&lt;property id=&quot;20148&quot; value=&quot;5&quot;/&gt;&lt;property id=&quot;20300&quot; value=&quot;Slide 22 - &amp;quot;Overdose Signs and Symptoms Alcohol Poisoning&amp;quot;&quot;/&gt;&lt;property id=&quot;20307&quot; value=&quot;628&quot;/&gt;&lt;/object&gt;&lt;object type=&quot;3&quot; unique_id=&quot;178614&quot;&gt;&lt;property id=&quot;20148&quot; value=&quot;5&quot;/&gt;&lt;property id=&quot;20300&quot; value=&quot;Slide 30 - &amp;quot;Test Your Knowledge&amp;quot;&quot;/&gt;&lt;property id=&quot;20307&quot; value=&quot;630&quot;/&gt;&lt;/object&gt;&lt;object type=&quot;3&quot; unique_id=&quot;178615&quot;&gt;&lt;property id=&quot;20148&quot; value=&quot;5&quot;/&gt;&lt;property id=&quot;20300&quot; value=&quot;Slide 31 - &amp;quot;Test Your Knowledge&amp;quot;&quot;/&gt;&lt;property id=&quot;20307&quot; value=&quot;631&quot;/&gt;&lt;/object&gt;&lt;object type=&quot;3&quot; unique_id=&quot;178616&quot;&gt;&lt;property id=&quot;20148&quot; value=&quot;5&quot;/&gt;&lt;property id=&quot;20300&quot; value=&quot;Slide 32 - &amp;quot;Test Your Knowledge&amp;quot;&quot;/&gt;&lt;property id=&quot;20307&quot; value=&quot;632&quot;/&gt;&lt;/object&gt;&lt;/object&gt;&lt;object type=&quot;4&quot; unique_id=&quot;14482&quot;&gt;&lt;object type=&quot;5&quot; unique_id=&quot;178546&quot;&gt;&lt;property id=&quot;20149&quot; value=&quot;Highway Safety Improvement Program&quot;/&gt;&lt;property id=&quot;20150&quot; value=&quot;Data Driven Solutions&quot;/&gt;&lt;property id=&quot;20159&quot; value=&quot;logo.png&quot;/&gt;&lt;/object&gt;&lt;/object&gt;&lt;object type=&quot;10&quot; unique_id=&quot;176290&quot;&gt;&lt;object type=&quot;11&quot; unique_id=&quot;176291&quot;&gt;&lt;property id=&quot;20180&quot; value=&quot;1&quot;/&gt;&lt;property id=&quot;20181&quot; value=&quot;1&quot;/&gt;&lt;property id=&quot;20182&quot; value=&quot;0&quot;/&gt;&lt;property id=&quot;20183&quot; value=&quot;1&quot;/&gt;&lt;/object&gt;&lt;object type=&quot;12&quot; unique_id=&quot;176308&quot;&gt;&lt;/object&gt;&lt;/object&gt;&lt;/object&gt;&lt;/database&gt;"/>
  <p:tag name="ARTICULATE_SLIDE_COUNT" val="32"/>
  <p:tag name="MMPROD_DATA" val="&lt;object type=&quot;10002&quot; unique_id=&quot;901&quot;&gt;&lt;property id=&quot;10007&quot; value=&quot;Next&quot;/&gt;&lt;property id=&quot;10008&quot; value=&quot;Back&quot;/&gt;&lt;property id=&quot;10009&quot; value=&quot;Submit&quot;/&gt;&lt;property id=&quot;10012&quot; value=&quot;0&quot;/&gt;&lt;property id=&quot;10022&quot; value=&quot;Incorrect - Click anywhere to try again.&quot;/&gt;&lt;property id=&quot;10068&quot; value=&quot;Correct - Click anywhere to continue&quot;/&gt;&lt;property id=&quot;10069&quot; value=&quot;Incorrect - Click anywhere to continue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Clear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You have provided an incomplete answer. Click anywhere to try again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12&amp;quot;/&amp;gt;&amp;lt;Answer FontName=&amp;quot;Arial&amp;quot; IsBold=&amp;quot;1&amp;quot; IsItalic=&amp;quot;0&amp;quot; IsUnderline=&amp;quot;0&amp;quot; FontSize=&amp;quot;12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720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72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722&quot;&gt;&lt;object type=&quot;10050&quot; unique_id=&quot;10723&quot;&gt;&lt;property id=&quot;10020&quot; value=&quot;2&quot;/&gt;&lt;property id=&quot;10102&quot; value=&quot;0&quot;/&gt;&lt;property id=&quot;10191&quot; value=&quot;-1&quot;/&gt;&lt;/object&gt;&lt;object type=&quot;10051&quot; unique_id=&quot;10724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/object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/object&gt;&#10;"/>
  <p:tag name="MMPROD_TAG_VCONFIG" val="PD94bWwgdmVyc2lvbj0iMS4wIj8+DQo8Y29uZmlndXJhdGlvbj4NCgk8YnJhbmRpbmc+DQoJCTx1aWZvbnQgbmFtZT0iRk9OVF9OT1RFU19URVhUIiB2YWx1ZT0iVmVyZGFuYSwxNCxmYWxzZSxmYWxzZSxmYWxzZSIvPg0KCTwvYnJhbmRpbmc+DQoJPGNvbG9ycz4NCgkJPHVpY29sb3IgbmFtZT0icHJpbWFyeSIgdmFsdWU9IjB4QThCOUJEIi8+DQoJCTx1aWNvbG9yIG5hbWU9Imdsb3ciIHZhbHVlPSIweDM1RDMzNCIvPg0KCQk8dWljb2xvciBuYW1lPSJ0ZXh0IiB2YWx1ZT0iMHhGRkZGRkYiLz4NCgkJPHVpY29sb3IgbmFtZT0ibGlnaHQiIHZhbHVlPSIweDFGNjY4RiIvPg0KCQk8dWljb2xvciBuYW1lPSJzaGFkb3ciIHZhbHVlPSIweDAwMDAwMCIvPg0KCQk8dWljb2xvciBuYW1lPSJiYWNrZ3JvdW5kIiB2YWx1ZT0iMHg4NzlFQTUiLz4NCgk8L2NvbG9ycz4NCgk8bGF5b3V0Pg0KCQk8dWlzaG93IG5hbWU9InByZXNlbnRhdGlvbnRpdGxlIiB2YWx1ZT0idHJ1ZSIvPg0KCQk8dWlzaG93IG5hbWU9InByZXNlbnRlcnBob3RvIiB2YWx1ZT0iZmFsc2UiLz4NCgkJPHVpc2hvdyBuYW1lPSJwcmVzZW50ZXJuYW1lIiB2YWx1ZT0idHJ1ZSIvPg0KCQk8dWlzaG93IG5hbWU9InByZXNlbnRlcnRpdGxlIiB2YWx1ZT0idHJ1ZSIvPg0KCQk8dWlzaG93IG5hbWU9InByZXNlbnRlcmVtYWlsIiB2YWx1ZT0iZmFsc2UiLz4NCgkJPHVpc2hvdyBuYW1lPSJwcmVzZW50ZXJiaW8iIHZhbHVlPSJmYWxzZSIvPg0KCQk8dWlzaG93IG5hbWU9ImNvbXBhbnlsb2dvIiB2YWx1ZT0idHJ1ZSIvPg0KCQk8dWlzaG93IG5hbWU9InNpZGViYXIiIHZhbHVlPSJ0cnVlIi8+DQoJCTx1aXNob3cgbmFtZT0ib3V0bGluZSIgdmFsdWU9InRydWUiLz4NCgkJPHVpc2hvdyBuYW1lPSJ0aHVtYm5haWwiIHZhbHVlPSJ0cnVlIi8+DQoJCTx1aXNob3cgbmFtZT0ibm90ZXMiIHZhbHVlPSJ0cnVlIi8+DQoJCTx1aXNob3cgbmFtZT0ic2VhcmNoIiB2YWx1ZT0idHJ1ZSIvPg0KCQk8dWlzaG93IG5hbWU9InF1aXo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DQoNCk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DQoNCi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NCg0K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DQoNCu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g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RE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000000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DR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E" id="{21BC7E74-EFA1-4099-923A-5E5AC62FE897}" vid="{7C016463-1AA4-48F4-8A35-DB4D5B70027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171DBD71-25AB-4ADF-A7DF-A3255EF0FC0B}"/>
</file>

<file path=customXml/itemProps2.xml><?xml version="1.0" encoding="utf-8"?>
<ds:datastoreItem xmlns:ds="http://schemas.openxmlformats.org/officeDocument/2006/customXml" ds:itemID="{857F9943-906E-425A-A4AA-935FD13348E5}"/>
</file>

<file path=customXml/itemProps3.xml><?xml version="1.0" encoding="utf-8"?>
<ds:datastoreItem xmlns:ds="http://schemas.openxmlformats.org/officeDocument/2006/customXml" ds:itemID="{889D6800-BF41-4561-B87E-81CA6211B411}"/>
</file>

<file path=docProps/app.xml><?xml version="1.0" encoding="utf-8"?>
<Properties xmlns="http://schemas.openxmlformats.org/officeDocument/2006/extended-properties" xmlns:vt="http://schemas.openxmlformats.org/officeDocument/2006/docPropsVTypes">
  <Template>nhi_wbt_module_template_v1_2007</Template>
  <TotalTime>41634</TotalTime>
  <Words>1668</Words>
  <Application>Microsoft Macintosh PowerPoint</Application>
  <PresentationFormat>On-screen Show (4:3)</PresentationFormat>
  <Paragraphs>424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Arial Narrow</vt:lpstr>
      <vt:lpstr>Calibri</vt:lpstr>
      <vt:lpstr>Courier New</vt:lpstr>
      <vt:lpstr>Times New Roman</vt:lpstr>
      <vt:lpstr>Trebuchet MS</vt:lpstr>
      <vt:lpstr>Wingdings 2</vt:lpstr>
      <vt:lpstr>DRE</vt:lpstr>
      <vt:lpstr>Clip</vt:lpstr>
      <vt:lpstr>Session 8 </vt:lpstr>
      <vt:lpstr>Learning Objectives</vt:lpstr>
      <vt:lpstr>Alcohol</vt:lpstr>
      <vt:lpstr>Common Types of Alcohol</vt:lpstr>
      <vt:lpstr>Ethanol</vt:lpstr>
      <vt:lpstr>Production of Ethanol</vt:lpstr>
      <vt:lpstr>Common Drink Sizes</vt:lpstr>
      <vt:lpstr> Alcohol is a CNS Depressant </vt:lpstr>
      <vt:lpstr>Absorption of Alcohol</vt:lpstr>
      <vt:lpstr>Absorption of Alcohol</vt:lpstr>
      <vt:lpstr>Distribution of Alcohol</vt:lpstr>
      <vt:lpstr>Which Parts of the Body  Have a Lot of Water?</vt:lpstr>
      <vt:lpstr> Significant Difference Between Men and Women </vt:lpstr>
      <vt:lpstr>Elimination of Alcohol</vt:lpstr>
      <vt:lpstr>Metabolism in the Liver</vt:lpstr>
      <vt:lpstr>Metabolism in the Liver</vt:lpstr>
      <vt:lpstr>Mellanby Effect</vt:lpstr>
      <vt:lpstr>The Mellanby Effect</vt:lpstr>
      <vt:lpstr>Alcohol Symptomatology </vt:lpstr>
      <vt:lpstr>Alcohol Symptomatology</vt:lpstr>
      <vt:lpstr>Alcohol Symptomatology</vt:lpstr>
      <vt:lpstr>Overdose Signs and Symptoms Alcohol Poisoning</vt:lpstr>
      <vt:lpstr>Blood Alcohol Concentration</vt:lpstr>
      <vt:lpstr>Grams, Milligrams and Nanograms</vt:lpstr>
      <vt:lpstr>How much alcohol  does a person have to drink  to reach a BAC of 0.08?</vt:lpstr>
      <vt:lpstr>More on Grams and Nanograms</vt:lpstr>
      <vt:lpstr>More on Grams and Nanograms</vt:lpstr>
      <vt:lpstr>Questions?</vt:lpstr>
      <vt:lpstr>Test Your Knowledge</vt:lpstr>
      <vt:lpstr>Test Your Knowledge</vt:lpstr>
      <vt:lpstr>Test Your Knowledge</vt:lpstr>
      <vt:lpstr>Test Your Knowledge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Kathleen</dc:creator>
  <cp:lastModifiedBy>Kyle Clark</cp:lastModifiedBy>
  <cp:revision>923</cp:revision>
  <cp:lastPrinted>2018-01-29T15:46:18Z</cp:lastPrinted>
  <dcterms:created xsi:type="dcterms:W3CDTF">2005-12-09T17:41:03Z</dcterms:created>
  <dcterms:modified xsi:type="dcterms:W3CDTF">2023-01-24T20:26:27Z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BED0DBE9-79E7-4F40-9BD4-7FC437E48B2C</vt:lpwstr>
  </property>
  <property fmtid="{D5CDD505-2E9C-101B-9397-08002B2CF9AE}" pid="3" name="ArticulatePath">
    <vt:lpwstr>PRE_PPT_08 April 2021</vt:lpwstr>
  </property>
  <property fmtid="{D5CDD505-2E9C-101B-9397-08002B2CF9AE}" pid="4" name="ContentTypeId">
    <vt:lpwstr>0x010100A31DCCF0BBFCB640886DBD6AA5C4DF7C</vt:lpwstr>
  </property>
</Properties>
</file>